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3" r:id="rId1"/>
  </p:sldMasterIdLst>
  <p:notesMasterIdLst>
    <p:notesMasterId r:id="rId68"/>
  </p:notesMasterIdLst>
  <p:sldIdLst>
    <p:sldId id="322" r:id="rId2"/>
    <p:sldId id="317" r:id="rId3"/>
    <p:sldId id="319" r:id="rId4"/>
    <p:sldId id="311" r:id="rId5"/>
    <p:sldId id="320" r:id="rId6"/>
    <p:sldId id="321" r:id="rId7"/>
    <p:sldId id="318" r:id="rId8"/>
    <p:sldId id="263" r:id="rId9"/>
    <p:sldId id="325" r:id="rId10"/>
    <p:sldId id="324" r:id="rId11"/>
    <p:sldId id="330" r:id="rId12"/>
    <p:sldId id="328" r:id="rId13"/>
    <p:sldId id="331" r:id="rId14"/>
    <p:sldId id="332" r:id="rId15"/>
    <p:sldId id="333" r:id="rId16"/>
    <p:sldId id="334" r:id="rId17"/>
    <p:sldId id="336" r:id="rId18"/>
    <p:sldId id="337" r:id="rId19"/>
    <p:sldId id="338" r:id="rId20"/>
    <p:sldId id="339" r:id="rId21"/>
    <p:sldId id="340" r:id="rId22"/>
    <p:sldId id="341" r:id="rId23"/>
    <p:sldId id="342" r:id="rId24"/>
    <p:sldId id="343" r:id="rId25"/>
    <p:sldId id="344" r:id="rId26"/>
    <p:sldId id="345" r:id="rId27"/>
    <p:sldId id="346" r:id="rId28"/>
    <p:sldId id="348" r:id="rId29"/>
    <p:sldId id="349" r:id="rId30"/>
    <p:sldId id="350" r:id="rId31"/>
    <p:sldId id="351" r:id="rId32"/>
    <p:sldId id="352" r:id="rId33"/>
    <p:sldId id="353" r:id="rId34"/>
    <p:sldId id="285" r:id="rId35"/>
    <p:sldId id="354" r:id="rId36"/>
    <p:sldId id="355" r:id="rId37"/>
    <p:sldId id="358" r:id="rId38"/>
    <p:sldId id="356" r:id="rId39"/>
    <p:sldId id="357" r:id="rId40"/>
    <p:sldId id="359" r:id="rId41"/>
    <p:sldId id="360" r:id="rId42"/>
    <p:sldId id="361" r:id="rId43"/>
    <p:sldId id="362" r:id="rId44"/>
    <p:sldId id="363" r:id="rId45"/>
    <p:sldId id="364" r:id="rId46"/>
    <p:sldId id="365" r:id="rId47"/>
    <p:sldId id="366" r:id="rId48"/>
    <p:sldId id="367" r:id="rId49"/>
    <p:sldId id="368" r:id="rId50"/>
    <p:sldId id="369" r:id="rId51"/>
    <p:sldId id="370" r:id="rId52"/>
    <p:sldId id="371" r:id="rId53"/>
    <p:sldId id="372" r:id="rId54"/>
    <p:sldId id="373" r:id="rId55"/>
    <p:sldId id="374" r:id="rId56"/>
    <p:sldId id="375" r:id="rId57"/>
    <p:sldId id="376" r:id="rId58"/>
    <p:sldId id="377" r:id="rId59"/>
    <p:sldId id="378" r:id="rId60"/>
    <p:sldId id="379" r:id="rId61"/>
    <p:sldId id="380" r:id="rId62"/>
    <p:sldId id="381" r:id="rId63"/>
    <p:sldId id="382" r:id="rId64"/>
    <p:sldId id="383" r:id="rId65"/>
    <p:sldId id="384" r:id="rId66"/>
    <p:sldId id="385"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0" d="100"/>
          <a:sy n="60" d="100"/>
        </p:scale>
        <p:origin x="96" y="12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80733A-B231-4576-9AA5-DA1E59BEF8A9}" type="datetimeFigureOut">
              <a:rPr lang="en-US" smtClean="0"/>
              <a:t>3/24/2020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AF9F07-07E9-457D-9AC9-5138C9B27350}" type="slidenum">
              <a:rPr lang="en-US" smtClean="0"/>
              <a:t>‹#›</a:t>
            </a:fld>
            <a:endParaRPr lang="en-US"/>
          </a:p>
        </p:txBody>
      </p:sp>
    </p:spTree>
    <p:extLst>
      <p:ext uri="{BB962C8B-B14F-4D97-AF65-F5344CB8AC3E}">
        <p14:creationId xmlns:p14="http://schemas.microsoft.com/office/powerpoint/2010/main" val="2684153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9EE32D-2DF6-40DE-81D9-76B1785E5139}" type="datetimeFigureOut">
              <a:rPr lang="en-US" smtClean="0"/>
              <a:t>3/24/2020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E852A1-B227-4F9B-B67C-04C37B9CB64F}" type="slidenum">
              <a:rPr lang="en-US" smtClean="0"/>
              <a:t>‹#›</a:t>
            </a:fld>
            <a:endParaRPr lang="en-US"/>
          </a:p>
        </p:txBody>
      </p:sp>
    </p:spTree>
    <p:extLst>
      <p:ext uri="{BB962C8B-B14F-4D97-AF65-F5344CB8AC3E}">
        <p14:creationId xmlns:p14="http://schemas.microsoft.com/office/powerpoint/2010/main" val="3634476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9EE32D-2DF6-40DE-81D9-76B1785E5139}" type="datetimeFigureOut">
              <a:rPr lang="en-US" smtClean="0"/>
              <a:t>3/24/2020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E852A1-B227-4F9B-B67C-04C37B9CB64F}" type="slidenum">
              <a:rPr lang="en-US" smtClean="0"/>
              <a:t>‹#›</a:t>
            </a:fld>
            <a:endParaRPr lang="en-US"/>
          </a:p>
        </p:txBody>
      </p:sp>
    </p:spTree>
    <p:extLst>
      <p:ext uri="{BB962C8B-B14F-4D97-AF65-F5344CB8AC3E}">
        <p14:creationId xmlns:p14="http://schemas.microsoft.com/office/powerpoint/2010/main" val="1597627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9EE32D-2DF6-40DE-81D9-76B1785E5139}" type="datetimeFigureOut">
              <a:rPr lang="en-US" smtClean="0"/>
              <a:t>3/24/2020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E852A1-B227-4F9B-B67C-04C37B9CB64F}" type="slidenum">
              <a:rPr lang="en-US" smtClean="0"/>
              <a:t>‹#›</a:t>
            </a:fld>
            <a:endParaRPr lang="en-US"/>
          </a:p>
        </p:txBody>
      </p:sp>
    </p:spTree>
    <p:extLst>
      <p:ext uri="{BB962C8B-B14F-4D97-AF65-F5344CB8AC3E}">
        <p14:creationId xmlns:p14="http://schemas.microsoft.com/office/powerpoint/2010/main" val="3547189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9EE32D-2DF6-40DE-81D9-76B1785E5139}" type="datetimeFigureOut">
              <a:rPr lang="en-US" smtClean="0"/>
              <a:t>3/24/2020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E852A1-B227-4F9B-B67C-04C37B9CB64F}" type="slidenum">
              <a:rPr lang="en-US" smtClean="0"/>
              <a:t>‹#›</a:t>
            </a:fld>
            <a:endParaRPr lang="en-US"/>
          </a:p>
        </p:txBody>
      </p:sp>
    </p:spTree>
    <p:extLst>
      <p:ext uri="{BB962C8B-B14F-4D97-AF65-F5344CB8AC3E}">
        <p14:creationId xmlns:p14="http://schemas.microsoft.com/office/powerpoint/2010/main" val="951941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9EE32D-2DF6-40DE-81D9-76B1785E5139}" type="datetimeFigureOut">
              <a:rPr lang="en-US" smtClean="0"/>
              <a:t>3/24/2020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E852A1-B227-4F9B-B67C-04C37B9CB64F}" type="slidenum">
              <a:rPr lang="en-US" smtClean="0"/>
              <a:t>‹#›</a:t>
            </a:fld>
            <a:endParaRPr lang="en-US"/>
          </a:p>
        </p:txBody>
      </p:sp>
    </p:spTree>
    <p:extLst>
      <p:ext uri="{BB962C8B-B14F-4D97-AF65-F5344CB8AC3E}">
        <p14:creationId xmlns:p14="http://schemas.microsoft.com/office/powerpoint/2010/main" val="3027072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9EE32D-2DF6-40DE-81D9-76B1785E5139}" type="datetimeFigureOut">
              <a:rPr lang="en-US" smtClean="0"/>
              <a:t>3/24/2020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E852A1-B227-4F9B-B67C-04C37B9CB64F}" type="slidenum">
              <a:rPr lang="en-US" smtClean="0"/>
              <a:t>‹#›</a:t>
            </a:fld>
            <a:endParaRPr lang="en-US"/>
          </a:p>
        </p:txBody>
      </p:sp>
    </p:spTree>
    <p:extLst>
      <p:ext uri="{BB962C8B-B14F-4D97-AF65-F5344CB8AC3E}">
        <p14:creationId xmlns:p14="http://schemas.microsoft.com/office/powerpoint/2010/main" val="1093365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9EE32D-2DF6-40DE-81D9-76B1785E5139}" type="datetimeFigureOut">
              <a:rPr lang="en-US" smtClean="0"/>
              <a:t>3/24/2020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E852A1-B227-4F9B-B67C-04C37B9CB64F}" type="slidenum">
              <a:rPr lang="en-US" smtClean="0"/>
              <a:t>‹#›</a:t>
            </a:fld>
            <a:endParaRPr lang="en-US"/>
          </a:p>
        </p:txBody>
      </p:sp>
    </p:spTree>
    <p:extLst>
      <p:ext uri="{BB962C8B-B14F-4D97-AF65-F5344CB8AC3E}">
        <p14:creationId xmlns:p14="http://schemas.microsoft.com/office/powerpoint/2010/main" val="1920609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9EE32D-2DF6-40DE-81D9-76B1785E5139}" type="datetimeFigureOut">
              <a:rPr lang="en-US" smtClean="0"/>
              <a:t>3/24/2020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E852A1-B227-4F9B-B67C-04C37B9CB64F}" type="slidenum">
              <a:rPr lang="en-US" smtClean="0"/>
              <a:t>‹#›</a:t>
            </a:fld>
            <a:endParaRPr lang="en-US"/>
          </a:p>
        </p:txBody>
      </p:sp>
    </p:spTree>
    <p:extLst>
      <p:ext uri="{BB962C8B-B14F-4D97-AF65-F5344CB8AC3E}">
        <p14:creationId xmlns:p14="http://schemas.microsoft.com/office/powerpoint/2010/main" val="548826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9EE32D-2DF6-40DE-81D9-76B1785E5139}" type="datetimeFigureOut">
              <a:rPr lang="en-US" smtClean="0"/>
              <a:t>3/24/2020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E852A1-B227-4F9B-B67C-04C37B9CB64F}" type="slidenum">
              <a:rPr lang="en-US" smtClean="0"/>
              <a:t>‹#›</a:t>
            </a:fld>
            <a:endParaRPr lang="en-US"/>
          </a:p>
        </p:txBody>
      </p:sp>
    </p:spTree>
    <p:extLst>
      <p:ext uri="{BB962C8B-B14F-4D97-AF65-F5344CB8AC3E}">
        <p14:creationId xmlns:p14="http://schemas.microsoft.com/office/powerpoint/2010/main" val="917183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99EE32D-2DF6-40DE-81D9-76B1785E5139}" type="datetimeFigureOut">
              <a:rPr lang="en-US" smtClean="0"/>
              <a:t>3/24/2020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E852A1-B227-4F9B-B67C-04C37B9CB64F}" type="slidenum">
              <a:rPr lang="en-US" smtClean="0"/>
              <a:t>‹#›</a:t>
            </a:fld>
            <a:endParaRPr lang="en-US"/>
          </a:p>
        </p:txBody>
      </p:sp>
    </p:spTree>
    <p:extLst>
      <p:ext uri="{BB962C8B-B14F-4D97-AF65-F5344CB8AC3E}">
        <p14:creationId xmlns:p14="http://schemas.microsoft.com/office/powerpoint/2010/main" val="2434444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99EE32D-2DF6-40DE-81D9-76B1785E5139}" type="datetimeFigureOut">
              <a:rPr lang="en-US" smtClean="0"/>
              <a:t>3/24/2020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E852A1-B227-4F9B-B67C-04C37B9CB64F}" type="slidenum">
              <a:rPr lang="en-US" smtClean="0"/>
              <a:t>‹#›</a:t>
            </a:fld>
            <a:endParaRPr lang="en-US"/>
          </a:p>
        </p:txBody>
      </p:sp>
    </p:spTree>
    <p:extLst>
      <p:ext uri="{BB962C8B-B14F-4D97-AF65-F5344CB8AC3E}">
        <p14:creationId xmlns:p14="http://schemas.microsoft.com/office/powerpoint/2010/main" val="3993446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9EE32D-2DF6-40DE-81D9-76B1785E5139}" type="datetimeFigureOut">
              <a:rPr lang="en-US" smtClean="0"/>
              <a:t>3/24/2020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E852A1-B227-4F9B-B67C-04C37B9CB64F}" type="slidenum">
              <a:rPr lang="en-US" smtClean="0"/>
              <a:t>‹#›</a:t>
            </a:fld>
            <a:endParaRPr lang="en-US"/>
          </a:p>
        </p:txBody>
      </p:sp>
    </p:spTree>
    <p:extLst>
      <p:ext uri="{BB962C8B-B14F-4D97-AF65-F5344CB8AC3E}">
        <p14:creationId xmlns:p14="http://schemas.microsoft.com/office/powerpoint/2010/main" val="2167927184"/>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63AAE4-1F4D-45C5-8BA9-17A2445E7071}"/>
              </a:ext>
            </a:extLst>
          </p:cNvPr>
          <p:cNvSpPr>
            <a:spLocks noGrp="1"/>
          </p:cNvSpPr>
          <p:nvPr>
            <p:ph type="ctrTitle"/>
          </p:nvPr>
        </p:nvSpPr>
        <p:spPr>
          <a:xfrm>
            <a:off x="651307" y="640081"/>
            <a:ext cx="3377183" cy="3681976"/>
          </a:xfrm>
          <a:noFill/>
        </p:spPr>
        <p:txBody>
          <a:bodyPr vert="horz" lIns="91440" tIns="45720" rIns="91440" bIns="45720" rtlCol="0">
            <a:normAutofit/>
          </a:bodyPr>
          <a:lstStyle/>
          <a:p>
            <a:pPr algn="l"/>
            <a:r>
              <a:rPr lang="en-US" sz="4400" b="1" kern="1200">
                <a:solidFill>
                  <a:schemeClr val="bg1"/>
                </a:solidFill>
                <a:latin typeface="+mj-lt"/>
                <a:ea typeface="+mj-ea"/>
                <a:cs typeface="+mj-cs"/>
              </a:rPr>
              <a:t>Cleckhuderfax E-Chain</a:t>
            </a:r>
            <a:br>
              <a:rPr lang="en-US" sz="4400" b="1" kern="1200">
                <a:solidFill>
                  <a:schemeClr val="bg1"/>
                </a:solidFill>
                <a:latin typeface="+mj-lt"/>
                <a:ea typeface="+mj-ea"/>
                <a:cs typeface="+mj-cs"/>
              </a:rPr>
            </a:br>
            <a:r>
              <a:rPr lang="en-US" sz="4400" b="1" kern="1200">
                <a:solidFill>
                  <a:schemeClr val="bg1"/>
                </a:solidFill>
                <a:latin typeface="+mj-lt"/>
                <a:ea typeface="+mj-ea"/>
                <a:cs typeface="+mj-cs"/>
              </a:rPr>
              <a:t>WIP Presentation</a:t>
            </a:r>
            <a:br>
              <a:rPr lang="en-US" sz="4400" kern="1200">
                <a:solidFill>
                  <a:schemeClr val="bg1"/>
                </a:solidFill>
                <a:latin typeface="+mj-lt"/>
                <a:ea typeface="+mj-ea"/>
                <a:cs typeface="+mj-cs"/>
              </a:rPr>
            </a:br>
            <a:endParaRPr lang="en-US" sz="4400" kern="1200">
              <a:solidFill>
                <a:schemeClr val="bg1"/>
              </a:solidFill>
              <a:latin typeface="+mj-lt"/>
              <a:ea typeface="+mj-ea"/>
              <a:cs typeface="+mj-cs"/>
            </a:endParaRPr>
          </a:p>
        </p:txBody>
      </p:sp>
      <p:sp>
        <p:nvSpPr>
          <p:cNvPr id="7" name="Subtitle 2">
            <a:extLst>
              <a:ext uri="{FF2B5EF4-FFF2-40B4-BE49-F238E27FC236}">
                <a16:creationId xmlns:a16="http://schemas.microsoft.com/office/drawing/2014/main" id="{C1CBF1F8-FBE6-4431-AF00-BA90E0D9D4A1}"/>
              </a:ext>
            </a:extLst>
          </p:cNvPr>
          <p:cNvSpPr>
            <a:spLocks noGrp="1"/>
          </p:cNvSpPr>
          <p:nvPr>
            <p:ph type="subTitle" idx="1"/>
          </p:nvPr>
        </p:nvSpPr>
        <p:spPr>
          <a:xfrm>
            <a:off x="651307" y="4460487"/>
            <a:ext cx="3377184" cy="1757433"/>
          </a:xfrm>
          <a:noFill/>
        </p:spPr>
        <p:txBody>
          <a:bodyPr vert="horz" lIns="91440" tIns="45720" rIns="91440" bIns="45720" rtlCol="0">
            <a:normAutofit/>
          </a:bodyPr>
          <a:lstStyle/>
          <a:p>
            <a:pPr algn="l"/>
            <a:r>
              <a:rPr lang="en-US" sz="1900" dirty="0">
                <a:solidFill>
                  <a:schemeClr val="bg1"/>
                </a:solidFill>
              </a:rPr>
              <a:t>Created by The Influencers (Group – 5)</a:t>
            </a:r>
            <a:br>
              <a:rPr lang="en-US" sz="1900" dirty="0">
                <a:solidFill>
                  <a:schemeClr val="bg1"/>
                </a:solidFill>
              </a:rPr>
            </a:br>
            <a:r>
              <a:rPr lang="en-US" sz="1900" dirty="0">
                <a:solidFill>
                  <a:schemeClr val="bg1"/>
                </a:solidFill>
              </a:rPr>
              <a:t>Project Manager: Rohit Pandey</a:t>
            </a:r>
          </a:p>
          <a:p>
            <a:pPr algn="l"/>
            <a:r>
              <a:rPr lang="en-US" sz="1900" dirty="0">
                <a:solidFill>
                  <a:schemeClr val="bg1"/>
                </a:solidFill>
              </a:rPr>
              <a:t>Sponsored by: The British College</a:t>
            </a:r>
          </a:p>
          <a:p>
            <a:pPr indent="-228600" algn="l">
              <a:buFont typeface="Arial" panose="020B0604020202020204" pitchFamily="34" charset="0"/>
              <a:buChar char="•"/>
            </a:pPr>
            <a:endParaRPr lang="en-US" sz="1900" dirty="0">
              <a:solidFill>
                <a:schemeClr val="bg1"/>
              </a:solidFill>
            </a:endParaRPr>
          </a:p>
        </p:txBody>
      </p:sp>
      <p:pic>
        <p:nvPicPr>
          <p:cNvPr id="5" name="Picture 4" descr="A close up of a logo&#10;&#10;Description automatically generated">
            <a:extLst>
              <a:ext uri="{FF2B5EF4-FFF2-40B4-BE49-F238E27FC236}">
                <a16:creationId xmlns:a16="http://schemas.microsoft.com/office/drawing/2014/main" id="{4F3D9D22-D9B9-40FA-9B9C-1909EBDEE0B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400000"/>
                    </a14:imgEffect>
                  </a14:imgLayer>
                </a14:imgProps>
              </a:ext>
              <a:ext uri="{28A0092B-C50C-407E-A947-70E740481C1C}">
                <a14:useLocalDpi xmlns:a14="http://schemas.microsoft.com/office/drawing/2010/main" val="0"/>
              </a:ext>
            </a:extLst>
          </a:blip>
          <a:srcRect l="21965" r="23080"/>
          <a:stretch/>
        </p:blipFill>
        <p:spPr>
          <a:xfrm>
            <a:off x="4679797" y="-46182"/>
            <a:ext cx="7512203" cy="6858000"/>
          </a:xfrm>
          <a:prstGeom prst="rect">
            <a:avLst/>
          </a:prstGeom>
        </p:spPr>
      </p:pic>
      <p:pic>
        <p:nvPicPr>
          <p:cNvPr id="4" name="Picture 3" descr="A picture containing plate, drawing&#10;&#10;Description automatically generated">
            <a:extLst>
              <a:ext uri="{FF2B5EF4-FFF2-40B4-BE49-F238E27FC236}">
                <a16:creationId xmlns:a16="http://schemas.microsoft.com/office/drawing/2014/main" id="{94B45438-CBA5-4CBF-A132-89D6746A58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30355" y="5876907"/>
            <a:ext cx="448471" cy="252265"/>
          </a:xfrm>
          <a:prstGeom prst="rect">
            <a:avLst/>
          </a:prstGeom>
        </p:spPr>
      </p:pic>
    </p:spTree>
    <p:extLst>
      <p:ext uri="{BB962C8B-B14F-4D97-AF65-F5344CB8AC3E}">
        <p14:creationId xmlns:p14="http://schemas.microsoft.com/office/powerpoint/2010/main" val="725926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CAC330-FEBE-4865-9654-202BC46F7BAC}"/>
              </a:ext>
            </a:extLst>
          </p:cNvPr>
          <p:cNvSpPr>
            <a:spLocks noGrp="1"/>
          </p:cNvSpPr>
          <p:nvPr>
            <p:ph type="title"/>
          </p:nvPr>
        </p:nvSpPr>
        <p:spPr>
          <a:xfrm>
            <a:off x="638556" y="2894202"/>
            <a:ext cx="3377183" cy="639290"/>
          </a:xfrm>
          <a:noFill/>
        </p:spPr>
        <p:txBody>
          <a:bodyPr vert="horz" lIns="91440" tIns="45720" rIns="91440" bIns="45720" rtlCol="0" anchor="b">
            <a:noAutofit/>
          </a:bodyPr>
          <a:lstStyle/>
          <a:p>
            <a:r>
              <a:rPr lang="en-US" b="1" kern="1200" dirty="0">
                <a:solidFill>
                  <a:schemeClr val="bg1"/>
                </a:solidFill>
                <a:latin typeface="+mj-lt"/>
                <a:ea typeface="+mj-ea"/>
                <a:cs typeface="+mj-cs"/>
              </a:rPr>
              <a:t>Skills Audit</a:t>
            </a:r>
          </a:p>
        </p:txBody>
      </p:sp>
      <p:pic>
        <p:nvPicPr>
          <p:cNvPr id="5" name="Graphic 5" descr="Check List">
            <a:extLst>
              <a:ext uri="{FF2B5EF4-FFF2-40B4-BE49-F238E27FC236}">
                <a16:creationId xmlns:a16="http://schemas.microsoft.com/office/drawing/2014/main" id="{18EA1319-A5D3-4CA4-8AD5-0DF9BF2314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84767" y="640080"/>
            <a:ext cx="5577839" cy="5577839"/>
          </a:xfrm>
          <a:prstGeom prst="rect">
            <a:avLst/>
          </a:prstGeom>
        </p:spPr>
      </p:pic>
    </p:spTree>
    <p:extLst>
      <p:ext uri="{BB962C8B-B14F-4D97-AF65-F5344CB8AC3E}">
        <p14:creationId xmlns:p14="http://schemas.microsoft.com/office/powerpoint/2010/main" val="2638364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BE48BB1D-AC11-4FBB-A93C-5F95ACFCCEBE}"/>
              </a:ext>
            </a:extLst>
          </p:cNvPr>
          <p:cNvGraphicFramePr>
            <a:graphicFrameLocks noGrp="1"/>
          </p:cNvGraphicFramePr>
          <p:nvPr>
            <p:extLst>
              <p:ext uri="{D42A27DB-BD31-4B8C-83A1-F6EECF244321}">
                <p14:modId xmlns:p14="http://schemas.microsoft.com/office/powerpoint/2010/main" val="2560673931"/>
              </p:ext>
            </p:extLst>
          </p:nvPr>
        </p:nvGraphicFramePr>
        <p:xfrm>
          <a:off x="952237" y="1511619"/>
          <a:ext cx="10337979" cy="3830954"/>
        </p:xfrm>
        <a:graphic>
          <a:graphicData uri="http://schemas.openxmlformats.org/drawingml/2006/table">
            <a:tbl>
              <a:tblPr firstRow="1" bandRow="1">
                <a:noFill/>
                <a:tableStyleId>{9D7B26C5-4107-4FEC-AEDC-1716B250A1EF}</a:tableStyleId>
              </a:tblPr>
              <a:tblGrid>
                <a:gridCol w="382795">
                  <a:extLst>
                    <a:ext uri="{9D8B030D-6E8A-4147-A177-3AD203B41FA5}">
                      <a16:colId xmlns:a16="http://schemas.microsoft.com/office/drawing/2014/main" val="2877686297"/>
                    </a:ext>
                  </a:extLst>
                </a:gridCol>
                <a:gridCol w="1819319">
                  <a:extLst>
                    <a:ext uri="{9D8B030D-6E8A-4147-A177-3AD203B41FA5}">
                      <a16:colId xmlns:a16="http://schemas.microsoft.com/office/drawing/2014/main" val="2224316154"/>
                    </a:ext>
                  </a:extLst>
                </a:gridCol>
                <a:gridCol w="447181">
                  <a:extLst>
                    <a:ext uri="{9D8B030D-6E8A-4147-A177-3AD203B41FA5}">
                      <a16:colId xmlns:a16="http://schemas.microsoft.com/office/drawing/2014/main" val="1131724286"/>
                    </a:ext>
                  </a:extLst>
                </a:gridCol>
                <a:gridCol w="1520281">
                  <a:extLst>
                    <a:ext uri="{9D8B030D-6E8A-4147-A177-3AD203B41FA5}">
                      <a16:colId xmlns:a16="http://schemas.microsoft.com/office/drawing/2014/main" val="4161034574"/>
                    </a:ext>
                  </a:extLst>
                </a:gridCol>
                <a:gridCol w="2783678">
                  <a:extLst>
                    <a:ext uri="{9D8B030D-6E8A-4147-A177-3AD203B41FA5}">
                      <a16:colId xmlns:a16="http://schemas.microsoft.com/office/drawing/2014/main" val="442035166"/>
                    </a:ext>
                  </a:extLst>
                </a:gridCol>
                <a:gridCol w="408549">
                  <a:extLst>
                    <a:ext uri="{9D8B030D-6E8A-4147-A177-3AD203B41FA5}">
                      <a16:colId xmlns:a16="http://schemas.microsoft.com/office/drawing/2014/main" val="3997054814"/>
                    </a:ext>
                  </a:extLst>
                </a:gridCol>
                <a:gridCol w="1139688">
                  <a:extLst>
                    <a:ext uri="{9D8B030D-6E8A-4147-A177-3AD203B41FA5}">
                      <a16:colId xmlns:a16="http://schemas.microsoft.com/office/drawing/2014/main" val="111466751"/>
                    </a:ext>
                  </a:extLst>
                </a:gridCol>
                <a:gridCol w="1836488">
                  <a:extLst>
                    <a:ext uri="{9D8B030D-6E8A-4147-A177-3AD203B41FA5}">
                      <a16:colId xmlns:a16="http://schemas.microsoft.com/office/drawing/2014/main" val="3150367906"/>
                    </a:ext>
                  </a:extLst>
                </a:gridCol>
              </a:tblGrid>
              <a:tr h="501971">
                <a:tc>
                  <a:txBody>
                    <a:bodyPr/>
                    <a:lstStyle/>
                    <a:p>
                      <a:pPr algn="ctr" fontAlgn="b"/>
                      <a:r>
                        <a:rPr lang="en-US" sz="900" b="1" i="0" u="none" strike="noStrike" dirty="0">
                          <a:solidFill>
                            <a:schemeClr val="tx1">
                              <a:lumMod val="75000"/>
                              <a:lumOff val="25000"/>
                            </a:schemeClr>
                          </a:solidFill>
                          <a:effectLst/>
                          <a:latin typeface="Calibri" panose="020F0502020204030204" pitchFamily="34" charset="0"/>
                        </a:rPr>
                        <a:t>NO#</a:t>
                      </a:r>
                    </a:p>
                    <a:p>
                      <a:pPr algn="ctr" fontAlgn="b"/>
                      <a:endParaRPr lang="en-US" sz="900" b="1" i="0" u="none" strike="noStrike" dirty="0">
                        <a:solidFill>
                          <a:schemeClr val="tx1">
                            <a:lumMod val="75000"/>
                            <a:lumOff val="25000"/>
                          </a:schemeClr>
                        </a:solidFill>
                        <a:effectLst/>
                        <a:latin typeface="Calibri" panose="020F0502020204030204" pitchFamily="34" charset="0"/>
                      </a:endParaRPr>
                    </a:p>
                  </a:txBody>
                  <a:tcPr marL="56934" marR="27968" marT="28467" marB="28467" anchor="b">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fontAlgn="b"/>
                      <a:r>
                        <a:rPr lang="en-US" sz="900" b="1" i="0" u="none" strike="noStrike" dirty="0">
                          <a:solidFill>
                            <a:schemeClr val="tx1">
                              <a:lumMod val="75000"/>
                              <a:lumOff val="25000"/>
                            </a:schemeClr>
                          </a:solidFill>
                          <a:effectLst/>
                          <a:latin typeface="Calibri" panose="020F0502020204030204" pitchFamily="34" charset="0"/>
                        </a:rPr>
                        <a:t>Skill Required</a:t>
                      </a:r>
                    </a:p>
                    <a:p>
                      <a:pPr algn="ctr" fontAlgn="b"/>
                      <a:endParaRPr lang="en-US" sz="900" b="1" i="0" u="none" strike="noStrike" dirty="0">
                        <a:solidFill>
                          <a:schemeClr val="tx1">
                            <a:lumMod val="75000"/>
                            <a:lumOff val="25000"/>
                          </a:schemeClr>
                        </a:solidFill>
                        <a:effectLst/>
                        <a:latin typeface="Calibri" panose="020F0502020204030204" pitchFamily="34" charset="0"/>
                      </a:endParaRP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fontAlgn="b"/>
                      <a:r>
                        <a:rPr lang="en-US" sz="900" b="1" i="0" u="none" strike="noStrike" dirty="0">
                          <a:solidFill>
                            <a:schemeClr val="tx1">
                              <a:lumMod val="75000"/>
                              <a:lumOff val="25000"/>
                            </a:schemeClr>
                          </a:solidFill>
                          <a:effectLst/>
                          <a:latin typeface="Calibri" panose="020F0502020204030204" pitchFamily="34" charset="0"/>
                        </a:rPr>
                        <a:t>Skill Level </a:t>
                      </a:r>
                    </a:p>
                    <a:p>
                      <a:pPr algn="ctr" fontAlgn="b"/>
                      <a:r>
                        <a:rPr lang="en-US" sz="900" b="1" i="0" u="none" strike="noStrike" dirty="0">
                          <a:solidFill>
                            <a:schemeClr val="tx1">
                              <a:lumMod val="75000"/>
                              <a:lumOff val="25000"/>
                            </a:schemeClr>
                          </a:solidFill>
                          <a:effectLst/>
                          <a:latin typeface="Calibri" panose="020F0502020204030204" pitchFamily="34" charset="0"/>
                        </a:rPr>
                        <a:t>( 1- 5)</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fontAlgn="b"/>
                      <a:r>
                        <a:rPr lang="en-US" sz="900" b="1" i="0" u="none" strike="noStrike" dirty="0">
                          <a:solidFill>
                            <a:schemeClr val="tx1">
                              <a:lumMod val="75000"/>
                              <a:lumOff val="25000"/>
                            </a:schemeClr>
                          </a:solidFill>
                          <a:effectLst/>
                          <a:latin typeface="Calibri" panose="020F0502020204030204" pitchFamily="34" charset="0"/>
                        </a:rPr>
                        <a:t>Training Action</a:t>
                      </a:r>
                    </a:p>
                    <a:p>
                      <a:pPr algn="ctr" fontAlgn="b"/>
                      <a:endParaRPr lang="en-US" sz="900" b="1" i="0" u="none" strike="noStrike" dirty="0">
                        <a:solidFill>
                          <a:schemeClr val="tx1">
                            <a:lumMod val="75000"/>
                            <a:lumOff val="25000"/>
                          </a:schemeClr>
                        </a:solidFill>
                        <a:effectLst/>
                        <a:latin typeface="Calibri" panose="020F0502020204030204" pitchFamily="34" charset="0"/>
                      </a:endParaRP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fontAlgn="b"/>
                      <a:r>
                        <a:rPr lang="en-US" sz="900" b="1" i="0" u="none" strike="noStrike" dirty="0">
                          <a:solidFill>
                            <a:schemeClr val="tx1">
                              <a:lumMod val="75000"/>
                              <a:lumOff val="25000"/>
                            </a:schemeClr>
                          </a:solidFill>
                          <a:effectLst/>
                          <a:latin typeface="Calibri" panose="020F0502020204030204" pitchFamily="34" charset="0"/>
                        </a:rPr>
                        <a:t>Training Objective</a:t>
                      </a:r>
                    </a:p>
                    <a:p>
                      <a:pPr algn="ctr" fontAlgn="b"/>
                      <a:endParaRPr lang="en-US" sz="900" b="1" i="0" u="none" strike="noStrike" dirty="0">
                        <a:solidFill>
                          <a:schemeClr val="tx1">
                            <a:lumMod val="75000"/>
                            <a:lumOff val="25000"/>
                          </a:schemeClr>
                        </a:solidFill>
                        <a:effectLst/>
                        <a:latin typeface="Calibri" panose="020F0502020204030204" pitchFamily="34" charset="0"/>
                      </a:endParaRP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fontAlgn="b"/>
                      <a:r>
                        <a:rPr lang="en-US" sz="900" b="1" i="0" u="none" strike="noStrike">
                          <a:solidFill>
                            <a:schemeClr val="tx1">
                              <a:lumMod val="75000"/>
                              <a:lumOff val="25000"/>
                            </a:schemeClr>
                          </a:solidFill>
                          <a:effectLst/>
                          <a:latin typeface="Calibri" panose="020F0502020204030204" pitchFamily="34" charset="0"/>
                        </a:rPr>
                        <a:t>Time (hrs)</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fontAlgn="b"/>
                      <a:r>
                        <a:rPr lang="en-US" sz="900" b="1" i="0" u="none" strike="noStrike">
                          <a:solidFill>
                            <a:schemeClr val="tx1">
                              <a:lumMod val="75000"/>
                              <a:lumOff val="25000"/>
                            </a:schemeClr>
                          </a:solidFill>
                          <a:effectLst/>
                          <a:latin typeface="Calibri" panose="020F0502020204030204" pitchFamily="34" charset="0"/>
                        </a:rPr>
                        <a:t>Training Completion Deadline</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fontAlgn="b"/>
                      <a:r>
                        <a:rPr lang="en-US" sz="900" b="1" i="0" u="none" strike="noStrike" dirty="0">
                          <a:solidFill>
                            <a:schemeClr val="tx1">
                              <a:lumMod val="75000"/>
                              <a:lumOff val="25000"/>
                            </a:schemeClr>
                          </a:solidFill>
                          <a:effectLst/>
                          <a:latin typeface="Calibri" panose="020F0502020204030204" pitchFamily="34" charset="0"/>
                        </a:rPr>
                        <a:t>Training for?</a:t>
                      </a:r>
                    </a:p>
                    <a:p>
                      <a:pPr algn="ctr" fontAlgn="b"/>
                      <a:endParaRPr lang="en-US" sz="900" b="1" i="0" u="none" strike="noStrike" dirty="0">
                        <a:solidFill>
                          <a:schemeClr val="tx1">
                            <a:lumMod val="75000"/>
                            <a:lumOff val="25000"/>
                          </a:schemeClr>
                        </a:solidFill>
                        <a:effectLst/>
                        <a:latin typeface="Calibri" panose="020F0502020204030204" pitchFamily="34" charset="0"/>
                      </a:endParaRPr>
                    </a:p>
                  </a:txBody>
                  <a:tcPr marL="56934" marR="27968" marT="28467" marB="28467" anchor="b">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3093234964"/>
                  </a:ext>
                </a:extLst>
              </a:tr>
              <a:tr h="364614">
                <a:tc>
                  <a:txBody>
                    <a:bodyPr/>
                    <a:lstStyle/>
                    <a:p>
                      <a:pPr algn="r" fontAlgn="b"/>
                      <a:r>
                        <a:rPr lang="en-US" sz="900" b="0" i="0" u="none" strike="noStrike">
                          <a:solidFill>
                            <a:schemeClr val="tx1">
                              <a:lumMod val="75000"/>
                              <a:lumOff val="25000"/>
                            </a:schemeClr>
                          </a:solidFill>
                          <a:effectLst/>
                          <a:latin typeface="Calibri" panose="020F0502020204030204" pitchFamily="34" charset="0"/>
                        </a:rPr>
                        <a:t>1</a:t>
                      </a:r>
                    </a:p>
                  </a:txBody>
                  <a:tcPr marL="56934" marR="27968" marT="28467" marB="28467" anchor="b">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900" b="0" i="0" u="none" strike="noStrike">
                          <a:solidFill>
                            <a:schemeClr val="tx1">
                              <a:lumMod val="75000"/>
                              <a:lumOff val="25000"/>
                            </a:schemeClr>
                          </a:solidFill>
                          <a:effectLst/>
                          <a:latin typeface="Calibri" panose="020F0502020204030204" pitchFamily="34" charset="0"/>
                        </a:rPr>
                        <a:t>PHP Programming</a:t>
                      </a:r>
                      <a:endParaRPr lang="en-US" sz="900" b="0" i="0" u="none" strike="noStrike" dirty="0">
                        <a:solidFill>
                          <a:schemeClr val="tx1">
                            <a:lumMod val="75000"/>
                            <a:lumOff val="25000"/>
                          </a:schemeClr>
                        </a:solidFill>
                        <a:effectLst/>
                        <a:latin typeface="Calibri" panose="020F0502020204030204" pitchFamily="34" charset="0"/>
                      </a:endParaRP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r" fontAlgn="b"/>
                      <a:r>
                        <a:rPr lang="en-US" sz="900" b="0" i="0" u="none" strike="noStrike">
                          <a:solidFill>
                            <a:schemeClr val="tx1">
                              <a:lumMod val="75000"/>
                              <a:lumOff val="25000"/>
                            </a:schemeClr>
                          </a:solidFill>
                          <a:effectLst/>
                          <a:latin typeface="Calibri" panose="020F0502020204030204" pitchFamily="34" charset="0"/>
                        </a:rPr>
                        <a:t>3</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900" b="0" i="0" u="none" strike="noStrike">
                          <a:solidFill>
                            <a:schemeClr val="tx1">
                              <a:lumMod val="75000"/>
                              <a:lumOff val="25000"/>
                            </a:schemeClr>
                          </a:solidFill>
                          <a:effectLst/>
                          <a:latin typeface="Calibri" panose="020F0502020204030204" pitchFamily="34" charset="0"/>
                        </a:rPr>
                        <a:t>Follow youtube tutorials and PHP official documentation.</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900" b="0" i="0" u="none" strike="noStrike" dirty="0">
                          <a:solidFill>
                            <a:schemeClr val="tx1">
                              <a:lumMod val="75000"/>
                              <a:lumOff val="25000"/>
                            </a:schemeClr>
                          </a:solidFill>
                          <a:effectLst/>
                          <a:latin typeface="Calibri" panose="020F0502020204030204" pitchFamily="34" charset="0"/>
                        </a:rPr>
                        <a:t>Become more confident in the use of PHP and in the building of shopping cart.</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r" fontAlgn="b"/>
                      <a:r>
                        <a:rPr lang="en-US" sz="900" b="0" i="0" u="none" strike="noStrike">
                          <a:solidFill>
                            <a:schemeClr val="tx1">
                              <a:lumMod val="75000"/>
                              <a:lumOff val="25000"/>
                            </a:schemeClr>
                          </a:solidFill>
                          <a:effectLst/>
                          <a:latin typeface="Calibri" panose="020F0502020204030204" pitchFamily="34" charset="0"/>
                        </a:rPr>
                        <a:t>2</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r" fontAlgn="b"/>
                      <a:r>
                        <a:rPr lang="en-US" sz="900" b="0" i="0" u="none" strike="noStrike">
                          <a:solidFill>
                            <a:schemeClr val="tx1">
                              <a:lumMod val="75000"/>
                              <a:lumOff val="25000"/>
                            </a:schemeClr>
                          </a:solidFill>
                          <a:effectLst/>
                          <a:latin typeface="Calibri" panose="020F0502020204030204" pitchFamily="34" charset="0"/>
                        </a:rPr>
                        <a:t>3/8/2019</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900" b="0" i="0" u="none" strike="noStrike">
                          <a:solidFill>
                            <a:schemeClr val="tx1">
                              <a:lumMod val="75000"/>
                              <a:lumOff val="25000"/>
                            </a:schemeClr>
                          </a:solidFill>
                          <a:effectLst/>
                          <a:latin typeface="Calibri" panose="020F0502020204030204" pitchFamily="34" charset="0"/>
                        </a:rPr>
                        <a:t>Dipesh B.C., Bijay Giri, Rajbir Chand, Kadamber Verma, Sushant Tiwari.</a:t>
                      </a:r>
                    </a:p>
                  </a:txBody>
                  <a:tcPr marL="56934" marR="27968" marT="28467" marB="28467" anchor="b">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7324063"/>
                  </a:ext>
                </a:extLst>
              </a:tr>
              <a:tr h="501971">
                <a:tc>
                  <a:txBody>
                    <a:bodyPr/>
                    <a:lstStyle/>
                    <a:p>
                      <a:pPr algn="r" fontAlgn="b"/>
                      <a:r>
                        <a:rPr lang="en-US" sz="900" b="0" i="0" u="none" strike="noStrike">
                          <a:solidFill>
                            <a:schemeClr val="tx1">
                              <a:lumMod val="75000"/>
                              <a:lumOff val="25000"/>
                            </a:schemeClr>
                          </a:solidFill>
                          <a:effectLst/>
                          <a:latin typeface="Calibri" panose="020F0502020204030204" pitchFamily="34" charset="0"/>
                        </a:rPr>
                        <a:t>2</a:t>
                      </a:r>
                    </a:p>
                  </a:txBody>
                  <a:tcPr marL="56934" marR="27968" marT="28467" marB="28467" anchor="b">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900" b="0" i="0" u="none" strike="noStrike">
                          <a:solidFill>
                            <a:schemeClr val="tx1">
                              <a:lumMod val="75000"/>
                              <a:lumOff val="25000"/>
                            </a:schemeClr>
                          </a:solidFill>
                          <a:effectLst/>
                          <a:latin typeface="Calibri" panose="020F0502020204030204" pitchFamily="34" charset="0"/>
                        </a:rPr>
                        <a:t>Bootstrap</a:t>
                      </a:r>
                      <a:endParaRPr lang="en-US" sz="900" b="0" i="0" u="none" strike="noStrike" dirty="0">
                        <a:solidFill>
                          <a:schemeClr val="tx1">
                            <a:lumMod val="75000"/>
                            <a:lumOff val="25000"/>
                          </a:schemeClr>
                        </a:solidFill>
                        <a:effectLst/>
                        <a:latin typeface="Calibri" panose="020F0502020204030204" pitchFamily="34" charset="0"/>
                      </a:endParaRP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r" fontAlgn="b"/>
                      <a:r>
                        <a:rPr lang="en-US" sz="900" b="0" i="0" u="none" strike="noStrike">
                          <a:solidFill>
                            <a:schemeClr val="tx1">
                              <a:lumMod val="75000"/>
                              <a:lumOff val="25000"/>
                            </a:schemeClr>
                          </a:solidFill>
                          <a:effectLst/>
                          <a:latin typeface="Calibri" panose="020F0502020204030204" pitchFamily="34" charset="0"/>
                        </a:rPr>
                        <a:t>3</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900" b="0" i="0" u="none" strike="noStrike">
                          <a:solidFill>
                            <a:schemeClr val="tx1">
                              <a:lumMod val="75000"/>
                              <a:lumOff val="25000"/>
                            </a:schemeClr>
                          </a:solidFill>
                          <a:effectLst/>
                          <a:latin typeface="Calibri" panose="020F0502020204030204" pitchFamily="34" charset="0"/>
                        </a:rPr>
                        <a:t>Follow youtube tutorials and Bootstrap official documentation.</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900" b="0" i="0" u="none" strike="noStrike" dirty="0">
                          <a:solidFill>
                            <a:schemeClr val="tx1">
                              <a:lumMod val="75000"/>
                              <a:lumOff val="25000"/>
                            </a:schemeClr>
                          </a:solidFill>
                          <a:effectLst/>
                          <a:latin typeface="Calibri" panose="020F0502020204030204" pitchFamily="34" charset="0"/>
                        </a:rPr>
                        <a:t>Become more confident in the use of Bootstrap and in the building of responsive website.</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r" fontAlgn="b"/>
                      <a:r>
                        <a:rPr lang="en-US" sz="900" b="0" i="0" u="none" strike="noStrike">
                          <a:solidFill>
                            <a:schemeClr val="tx1">
                              <a:lumMod val="75000"/>
                              <a:lumOff val="25000"/>
                            </a:schemeClr>
                          </a:solidFill>
                          <a:effectLst/>
                          <a:latin typeface="Calibri" panose="020F0502020204030204" pitchFamily="34" charset="0"/>
                        </a:rPr>
                        <a:t>2</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r" fontAlgn="b"/>
                      <a:r>
                        <a:rPr lang="en-US" sz="900" b="0" i="0" u="none" strike="noStrike">
                          <a:solidFill>
                            <a:schemeClr val="tx1">
                              <a:lumMod val="75000"/>
                              <a:lumOff val="25000"/>
                            </a:schemeClr>
                          </a:solidFill>
                          <a:effectLst/>
                          <a:latin typeface="Calibri" panose="020F0502020204030204" pitchFamily="34" charset="0"/>
                        </a:rPr>
                        <a:t>3/8/2019</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900" b="0" i="0" u="none" strike="noStrike">
                          <a:solidFill>
                            <a:schemeClr val="tx1">
                              <a:lumMod val="75000"/>
                              <a:lumOff val="25000"/>
                            </a:schemeClr>
                          </a:solidFill>
                          <a:effectLst/>
                          <a:latin typeface="Calibri" panose="020F0502020204030204" pitchFamily="34" charset="0"/>
                        </a:rPr>
                        <a:t>Dipesh B.C., Bijay Giri, Rajbir Chand, Kadamber Verma, Sushant Tiwari.</a:t>
                      </a:r>
                    </a:p>
                  </a:txBody>
                  <a:tcPr marL="56934" marR="27968" marT="28467" marB="28467" anchor="b">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2823723452"/>
                  </a:ext>
                </a:extLst>
              </a:tr>
              <a:tr h="364614">
                <a:tc>
                  <a:txBody>
                    <a:bodyPr/>
                    <a:lstStyle/>
                    <a:p>
                      <a:pPr algn="r" fontAlgn="b"/>
                      <a:r>
                        <a:rPr lang="en-US" sz="900" b="0" i="0" u="none" strike="noStrike">
                          <a:solidFill>
                            <a:schemeClr val="tx1">
                              <a:lumMod val="75000"/>
                              <a:lumOff val="25000"/>
                            </a:schemeClr>
                          </a:solidFill>
                          <a:effectLst/>
                          <a:latin typeface="Calibri" panose="020F0502020204030204" pitchFamily="34" charset="0"/>
                        </a:rPr>
                        <a:t>3</a:t>
                      </a:r>
                    </a:p>
                  </a:txBody>
                  <a:tcPr marL="56934" marR="27968" marT="28467" marB="28467" anchor="b">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900" b="0" i="0" u="none" strike="noStrike">
                          <a:solidFill>
                            <a:schemeClr val="tx1">
                              <a:lumMod val="75000"/>
                              <a:lumOff val="25000"/>
                            </a:schemeClr>
                          </a:solidFill>
                          <a:effectLst/>
                          <a:latin typeface="Calibri" panose="020F0502020204030204" pitchFamily="34" charset="0"/>
                        </a:rPr>
                        <a:t>Front End Design</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r" fontAlgn="b"/>
                      <a:r>
                        <a:rPr lang="en-US" sz="900" b="0" i="0" u="none" strike="noStrike">
                          <a:solidFill>
                            <a:schemeClr val="tx1">
                              <a:lumMod val="75000"/>
                              <a:lumOff val="25000"/>
                            </a:schemeClr>
                          </a:solidFill>
                          <a:effectLst/>
                          <a:latin typeface="Calibri" panose="020F0502020204030204" pitchFamily="34" charset="0"/>
                        </a:rPr>
                        <a:t>3.8</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900" b="0" i="0" u="none" strike="noStrike">
                          <a:solidFill>
                            <a:schemeClr val="tx1">
                              <a:lumMod val="75000"/>
                              <a:lumOff val="25000"/>
                            </a:schemeClr>
                          </a:solidFill>
                          <a:effectLst/>
                          <a:latin typeface="Calibri" panose="020F0502020204030204" pitchFamily="34" charset="0"/>
                        </a:rPr>
                        <a:t>Follow w3school link and HTML/CSS Tutorial.</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900" b="0" i="0" u="none" strike="noStrike" dirty="0">
                          <a:solidFill>
                            <a:schemeClr val="tx1">
                              <a:lumMod val="75000"/>
                              <a:lumOff val="25000"/>
                            </a:schemeClr>
                          </a:solidFill>
                          <a:effectLst/>
                          <a:latin typeface="Calibri" panose="020F0502020204030204" pitchFamily="34" charset="0"/>
                        </a:rPr>
                        <a:t>Become more confident in the use of wireframe and to build attractive and user-friendly website design.</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r" fontAlgn="b"/>
                      <a:r>
                        <a:rPr lang="en-US" sz="900" b="0" i="0" u="none" strike="noStrike">
                          <a:solidFill>
                            <a:schemeClr val="tx1">
                              <a:lumMod val="75000"/>
                              <a:lumOff val="25000"/>
                            </a:schemeClr>
                          </a:solidFill>
                          <a:effectLst/>
                          <a:latin typeface="Calibri" panose="020F0502020204030204" pitchFamily="34" charset="0"/>
                        </a:rPr>
                        <a:t>2</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r" fontAlgn="b"/>
                      <a:r>
                        <a:rPr lang="en-US" sz="900" b="0" i="0" u="none" strike="noStrike">
                          <a:solidFill>
                            <a:schemeClr val="tx1">
                              <a:lumMod val="75000"/>
                              <a:lumOff val="25000"/>
                            </a:schemeClr>
                          </a:solidFill>
                          <a:effectLst/>
                          <a:latin typeface="Calibri" panose="020F0502020204030204" pitchFamily="34" charset="0"/>
                        </a:rPr>
                        <a:t>3/8/2019</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900" b="0" i="0" u="none" strike="noStrike">
                          <a:solidFill>
                            <a:schemeClr val="tx1">
                              <a:lumMod val="75000"/>
                              <a:lumOff val="25000"/>
                            </a:schemeClr>
                          </a:solidFill>
                          <a:effectLst/>
                          <a:latin typeface="Calibri" panose="020F0502020204030204" pitchFamily="34" charset="0"/>
                        </a:rPr>
                        <a:t>Dipesh B.C., Bijay Giri, Rajbir Chand, Kadamber Verma, Sushant Tiwari.</a:t>
                      </a:r>
                    </a:p>
                  </a:txBody>
                  <a:tcPr marL="56934" marR="27968" marT="28467" marB="28467" anchor="b">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831994441"/>
                  </a:ext>
                </a:extLst>
              </a:tr>
              <a:tr h="639328">
                <a:tc>
                  <a:txBody>
                    <a:bodyPr/>
                    <a:lstStyle/>
                    <a:p>
                      <a:pPr algn="r" fontAlgn="b"/>
                      <a:r>
                        <a:rPr lang="en-US" sz="900" b="0" i="0" u="none" strike="noStrike">
                          <a:solidFill>
                            <a:schemeClr val="tx1">
                              <a:lumMod val="75000"/>
                              <a:lumOff val="25000"/>
                            </a:schemeClr>
                          </a:solidFill>
                          <a:effectLst/>
                          <a:latin typeface="Calibri" panose="020F0502020204030204" pitchFamily="34" charset="0"/>
                        </a:rPr>
                        <a:t>4</a:t>
                      </a:r>
                    </a:p>
                  </a:txBody>
                  <a:tcPr marL="56934" marR="27968" marT="28467" marB="28467" anchor="b">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900" b="0" i="0" u="none" strike="noStrike">
                          <a:solidFill>
                            <a:schemeClr val="tx1">
                              <a:lumMod val="75000"/>
                              <a:lumOff val="25000"/>
                            </a:schemeClr>
                          </a:solidFill>
                          <a:effectLst/>
                          <a:latin typeface="Calibri" panose="020F0502020204030204" pitchFamily="34" charset="0"/>
                        </a:rPr>
                        <a:t>Wireframe</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r" fontAlgn="b"/>
                      <a:r>
                        <a:rPr lang="en-US" sz="900" b="0" i="0" u="none" strike="noStrike">
                          <a:solidFill>
                            <a:schemeClr val="tx1">
                              <a:lumMod val="75000"/>
                              <a:lumOff val="25000"/>
                            </a:schemeClr>
                          </a:solidFill>
                          <a:effectLst/>
                          <a:latin typeface="Calibri" panose="020F0502020204030204" pitchFamily="34" charset="0"/>
                        </a:rPr>
                        <a:t>4.4</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900" b="0" i="0" u="none" strike="noStrike">
                          <a:solidFill>
                            <a:schemeClr val="tx1">
                              <a:lumMod val="75000"/>
                              <a:lumOff val="25000"/>
                            </a:schemeClr>
                          </a:solidFill>
                          <a:effectLst/>
                          <a:latin typeface="Calibri" panose="020F0502020204030204" pitchFamily="34" charset="0"/>
                        </a:rPr>
                        <a:t>Follow youtube tutorials and study materials from college.</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900" b="0" i="0" u="none" strike="noStrike">
                          <a:solidFill>
                            <a:schemeClr val="tx1">
                              <a:lumMod val="75000"/>
                              <a:lumOff val="25000"/>
                            </a:schemeClr>
                          </a:solidFill>
                          <a:effectLst/>
                          <a:latin typeface="Calibri" panose="020F0502020204030204" pitchFamily="34" charset="0"/>
                        </a:rPr>
                        <a:t>Become more confident in the use of wireframe and to design a better page layout or arrangement of the website's content, including interface elements and navigational systems.</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r" fontAlgn="b"/>
                      <a:r>
                        <a:rPr lang="en-US" sz="900" b="0" i="0" u="none" strike="noStrike">
                          <a:solidFill>
                            <a:schemeClr val="tx1">
                              <a:lumMod val="75000"/>
                              <a:lumOff val="25000"/>
                            </a:schemeClr>
                          </a:solidFill>
                          <a:effectLst/>
                          <a:latin typeface="Calibri" panose="020F0502020204030204" pitchFamily="34" charset="0"/>
                        </a:rPr>
                        <a:t>2</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r" fontAlgn="b"/>
                      <a:r>
                        <a:rPr lang="en-US" sz="900" b="0" i="0" u="none" strike="noStrike">
                          <a:solidFill>
                            <a:schemeClr val="tx1">
                              <a:lumMod val="75000"/>
                              <a:lumOff val="25000"/>
                            </a:schemeClr>
                          </a:solidFill>
                          <a:effectLst/>
                          <a:latin typeface="Calibri" panose="020F0502020204030204" pitchFamily="34" charset="0"/>
                        </a:rPr>
                        <a:t>3/8/2019</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900" b="0" i="0" u="none" strike="noStrike">
                          <a:solidFill>
                            <a:schemeClr val="tx1">
                              <a:lumMod val="75000"/>
                              <a:lumOff val="25000"/>
                            </a:schemeClr>
                          </a:solidFill>
                          <a:effectLst/>
                          <a:latin typeface="Calibri" panose="020F0502020204030204" pitchFamily="34" charset="0"/>
                        </a:rPr>
                        <a:t>Dipesh B.C., Bijay Giri, Rajbir Chand, Kadamber Verma, Sushant Tiwari.</a:t>
                      </a:r>
                    </a:p>
                  </a:txBody>
                  <a:tcPr marL="56934" marR="27968" marT="28467" marB="28467" anchor="b">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978916786"/>
                  </a:ext>
                </a:extLst>
              </a:tr>
              <a:tr h="364614">
                <a:tc>
                  <a:txBody>
                    <a:bodyPr/>
                    <a:lstStyle/>
                    <a:p>
                      <a:pPr algn="r" fontAlgn="b"/>
                      <a:r>
                        <a:rPr lang="en-US" sz="900" b="0" i="0" u="none" strike="noStrike">
                          <a:solidFill>
                            <a:schemeClr val="tx1">
                              <a:lumMod val="75000"/>
                              <a:lumOff val="25000"/>
                            </a:schemeClr>
                          </a:solidFill>
                          <a:effectLst/>
                          <a:latin typeface="Calibri" panose="020F0502020204030204" pitchFamily="34" charset="0"/>
                        </a:rPr>
                        <a:t>5</a:t>
                      </a:r>
                    </a:p>
                  </a:txBody>
                  <a:tcPr marL="56934" marR="27968" marT="28467" marB="28467" anchor="b">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900" b="0" i="0" u="none" strike="noStrike">
                          <a:solidFill>
                            <a:schemeClr val="tx1">
                              <a:lumMod val="75000"/>
                              <a:lumOff val="25000"/>
                            </a:schemeClr>
                          </a:solidFill>
                          <a:effectLst/>
                          <a:latin typeface="Calibri" panose="020F0502020204030204" pitchFamily="34" charset="0"/>
                        </a:rPr>
                        <a:t>Mindmap</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r" fontAlgn="b"/>
                      <a:r>
                        <a:rPr lang="en-US" sz="900" b="0" i="0" u="none" strike="noStrike">
                          <a:solidFill>
                            <a:schemeClr val="tx1">
                              <a:lumMod val="75000"/>
                              <a:lumOff val="25000"/>
                            </a:schemeClr>
                          </a:solidFill>
                          <a:effectLst/>
                          <a:latin typeface="Calibri" panose="020F0502020204030204" pitchFamily="34" charset="0"/>
                        </a:rPr>
                        <a:t>4.6</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900" b="0" i="0" u="none" strike="noStrike">
                          <a:solidFill>
                            <a:schemeClr val="tx1">
                              <a:lumMod val="75000"/>
                              <a:lumOff val="25000"/>
                            </a:schemeClr>
                          </a:solidFill>
                          <a:effectLst/>
                          <a:latin typeface="Calibri" panose="020F0502020204030204" pitchFamily="34" charset="0"/>
                        </a:rPr>
                        <a:t>Follow  youtube tutorials.</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900" b="0" i="0" u="none" strike="noStrike" dirty="0">
                          <a:solidFill>
                            <a:schemeClr val="tx1">
                              <a:lumMod val="75000"/>
                              <a:lumOff val="25000"/>
                            </a:schemeClr>
                          </a:solidFill>
                          <a:effectLst/>
                          <a:latin typeface="Calibri" panose="020F0502020204030204" pitchFamily="34" charset="0"/>
                        </a:rPr>
                        <a:t>Become better at representing ideas and concepts.</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r" fontAlgn="b"/>
                      <a:r>
                        <a:rPr lang="en-US" sz="900" b="0" i="0" u="none" strike="noStrike">
                          <a:solidFill>
                            <a:schemeClr val="tx1">
                              <a:lumMod val="75000"/>
                              <a:lumOff val="25000"/>
                            </a:schemeClr>
                          </a:solidFill>
                          <a:effectLst/>
                          <a:latin typeface="Calibri" panose="020F0502020204030204" pitchFamily="34" charset="0"/>
                        </a:rPr>
                        <a:t>2</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r" fontAlgn="b"/>
                      <a:r>
                        <a:rPr lang="en-US" sz="900" b="0" i="0" u="none" strike="noStrike">
                          <a:solidFill>
                            <a:schemeClr val="tx1">
                              <a:lumMod val="75000"/>
                              <a:lumOff val="25000"/>
                            </a:schemeClr>
                          </a:solidFill>
                          <a:effectLst/>
                          <a:latin typeface="Calibri" panose="020F0502020204030204" pitchFamily="34" charset="0"/>
                        </a:rPr>
                        <a:t>3/8/2019</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900" b="0" i="0" u="none" strike="noStrike">
                          <a:solidFill>
                            <a:schemeClr val="tx1">
                              <a:lumMod val="75000"/>
                              <a:lumOff val="25000"/>
                            </a:schemeClr>
                          </a:solidFill>
                          <a:effectLst/>
                          <a:latin typeface="Calibri" panose="020F0502020204030204" pitchFamily="34" charset="0"/>
                        </a:rPr>
                        <a:t>Dipesh B.C., Bijay Giri, Rajbir Chand, Kadamber Verma, Sushant Tiwari.</a:t>
                      </a:r>
                    </a:p>
                  </a:txBody>
                  <a:tcPr marL="56934" marR="27968" marT="28467" marB="28467" anchor="b">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574826397"/>
                  </a:ext>
                </a:extLst>
              </a:tr>
              <a:tr h="364614">
                <a:tc>
                  <a:txBody>
                    <a:bodyPr/>
                    <a:lstStyle/>
                    <a:p>
                      <a:pPr algn="r" fontAlgn="b"/>
                      <a:r>
                        <a:rPr lang="en-US" sz="900" b="0" i="0" u="none" strike="noStrike">
                          <a:solidFill>
                            <a:schemeClr val="tx1">
                              <a:lumMod val="75000"/>
                              <a:lumOff val="25000"/>
                            </a:schemeClr>
                          </a:solidFill>
                          <a:effectLst/>
                          <a:latin typeface="Calibri" panose="020F0502020204030204" pitchFamily="34" charset="0"/>
                        </a:rPr>
                        <a:t>6</a:t>
                      </a:r>
                    </a:p>
                  </a:txBody>
                  <a:tcPr marL="56934" marR="27968" marT="28467" marB="28467" anchor="b">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900" b="0" i="0" u="none" strike="noStrike">
                          <a:solidFill>
                            <a:schemeClr val="tx1">
                              <a:lumMod val="75000"/>
                              <a:lumOff val="25000"/>
                            </a:schemeClr>
                          </a:solidFill>
                          <a:effectLst/>
                          <a:latin typeface="Calibri" panose="020F0502020204030204" pitchFamily="34" charset="0"/>
                        </a:rPr>
                        <a:t>Photoshop</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r" fontAlgn="b"/>
                      <a:r>
                        <a:rPr lang="en-US" sz="900" b="0" i="0" u="none" strike="noStrike">
                          <a:solidFill>
                            <a:schemeClr val="tx1">
                              <a:lumMod val="75000"/>
                              <a:lumOff val="25000"/>
                            </a:schemeClr>
                          </a:solidFill>
                          <a:effectLst/>
                          <a:latin typeface="Calibri" panose="020F0502020204030204" pitchFamily="34" charset="0"/>
                        </a:rPr>
                        <a:t>4</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900" b="0" i="0" u="none" strike="noStrike">
                          <a:solidFill>
                            <a:schemeClr val="tx1">
                              <a:lumMod val="75000"/>
                              <a:lumOff val="25000"/>
                            </a:schemeClr>
                          </a:solidFill>
                          <a:effectLst/>
                          <a:latin typeface="Calibri" panose="020F0502020204030204" pitchFamily="34" charset="0"/>
                        </a:rPr>
                        <a:t>Follow youtube tutorials.</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900" b="0" i="0" u="none" strike="noStrike">
                          <a:solidFill>
                            <a:schemeClr val="tx1">
                              <a:lumMod val="75000"/>
                              <a:lumOff val="25000"/>
                            </a:schemeClr>
                          </a:solidFill>
                          <a:effectLst/>
                          <a:latin typeface="Calibri" panose="020F0502020204030204" pitchFamily="34" charset="0"/>
                        </a:rPr>
                        <a:t>To develop  skills in editing and altering photographs for the website. </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r" fontAlgn="b"/>
                      <a:r>
                        <a:rPr lang="en-US" sz="900" b="0" i="0" u="none" strike="noStrike">
                          <a:solidFill>
                            <a:schemeClr val="tx1">
                              <a:lumMod val="75000"/>
                              <a:lumOff val="25000"/>
                            </a:schemeClr>
                          </a:solidFill>
                          <a:effectLst/>
                          <a:latin typeface="Calibri" panose="020F0502020204030204" pitchFamily="34" charset="0"/>
                        </a:rPr>
                        <a:t>2</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r" fontAlgn="b"/>
                      <a:r>
                        <a:rPr lang="en-US" sz="900" b="0" i="0" u="none" strike="noStrike">
                          <a:solidFill>
                            <a:schemeClr val="tx1">
                              <a:lumMod val="75000"/>
                              <a:lumOff val="25000"/>
                            </a:schemeClr>
                          </a:solidFill>
                          <a:effectLst/>
                          <a:latin typeface="Calibri" panose="020F0502020204030204" pitchFamily="34" charset="0"/>
                        </a:rPr>
                        <a:t>3/8/2019</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900" b="0" i="0" u="none" strike="noStrike">
                          <a:solidFill>
                            <a:schemeClr val="tx1">
                              <a:lumMod val="75000"/>
                              <a:lumOff val="25000"/>
                            </a:schemeClr>
                          </a:solidFill>
                          <a:effectLst/>
                          <a:latin typeface="Calibri" panose="020F0502020204030204" pitchFamily="34" charset="0"/>
                        </a:rPr>
                        <a:t>Dipesh B.C., Bijay Giri, Rajbir Chand, Kadamber Verma, Sushant Tiwari.</a:t>
                      </a:r>
                    </a:p>
                  </a:txBody>
                  <a:tcPr marL="56934" marR="27968" marT="28467" marB="28467" anchor="b">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55124936"/>
                  </a:ext>
                </a:extLst>
              </a:tr>
              <a:tr h="364614">
                <a:tc>
                  <a:txBody>
                    <a:bodyPr/>
                    <a:lstStyle/>
                    <a:p>
                      <a:pPr algn="r" fontAlgn="b"/>
                      <a:r>
                        <a:rPr lang="en-US" sz="900" b="0" i="0" u="none" strike="noStrike">
                          <a:solidFill>
                            <a:schemeClr val="tx1">
                              <a:lumMod val="75000"/>
                              <a:lumOff val="25000"/>
                            </a:schemeClr>
                          </a:solidFill>
                          <a:effectLst/>
                          <a:latin typeface="Calibri" panose="020F0502020204030204" pitchFamily="34" charset="0"/>
                        </a:rPr>
                        <a:t>7</a:t>
                      </a:r>
                    </a:p>
                  </a:txBody>
                  <a:tcPr marL="56934" marR="27968" marT="28467" marB="28467" anchor="b">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900" b="0" i="0" u="none" strike="noStrike">
                          <a:solidFill>
                            <a:schemeClr val="tx1">
                              <a:lumMod val="75000"/>
                              <a:lumOff val="25000"/>
                            </a:schemeClr>
                          </a:solidFill>
                          <a:effectLst/>
                          <a:latin typeface="Calibri" panose="020F0502020204030204" pitchFamily="34" charset="0"/>
                        </a:rPr>
                        <a:t>Illustrator</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r" fontAlgn="b"/>
                      <a:r>
                        <a:rPr lang="en-US" sz="900" b="0" i="0" u="none" strike="noStrike">
                          <a:solidFill>
                            <a:schemeClr val="tx1">
                              <a:lumMod val="75000"/>
                              <a:lumOff val="25000"/>
                            </a:schemeClr>
                          </a:solidFill>
                          <a:effectLst/>
                          <a:latin typeface="Calibri" panose="020F0502020204030204" pitchFamily="34" charset="0"/>
                        </a:rPr>
                        <a:t>4</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900" b="0" i="0" u="none" strike="noStrike">
                          <a:solidFill>
                            <a:schemeClr val="tx1">
                              <a:lumMod val="75000"/>
                              <a:lumOff val="25000"/>
                            </a:schemeClr>
                          </a:solidFill>
                          <a:effectLst/>
                          <a:latin typeface="Calibri" panose="020F0502020204030204" pitchFamily="34" charset="0"/>
                        </a:rPr>
                        <a:t>Follow  youtube tutorials.</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900" b="0" i="0" u="none" strike="noStrike">
                          <a:solidFill>
                            <a:schemeClr val="tx1">
                              <a:lumMod val="75000"/>
                              <a:lumOff val="25000"/>
                            </a:schemeClr>
                          </a:solidFill>
                          <a:effectLst/>
                          <a:latin typeface="Calibri" panose="020F0502020204030204" pitchFamily="34" charset="0"/>
                        </a:rPr>
                        <a:t>Helps in developing logo for our website.</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r" fontAlgn="b"/>
                      <a:r>
                        <a:rPr lang="en-US" sz="900" b="0" i="0" u="none" strike="noStrike">
                          <a:solidFill>
                            <a:schemeClr val="tx1">
                              <a:lumMod val="75000"/>
                              <a:lumOff val="25000"/>
                            </a:schemeClr>
                          </a:solidFill>
                          <a:effectLst/>
                          <a:latin typeface="Calibri" panose="020F0502020204030204" pitchFamily="34" charset="0"/>
                        </a:rPr>
                        <a:t>2</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r" fontAlgn="b"/>
                      <a:r>
                        <a:rPr lang="en-US" sz="900" b="0" i="0" u="none" strike="noStrike">
                          <a:solidFill>
                            <a:schemeClr val="tx1">
                              <a:lumMod val="75000"/>
                              <a:lumOff val="25000"/>
                            </a:schemeClr>
                          </a:solidFill>
                          <a:effectLst/>
                          <a:latin typeface="Calibri" panose="020F0502020204030204" pitchFamily="34" charset="0"/>
                        </a:rPr>
                        <a:t>3/8/2019</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900" b="0" i="0" u="none" strike="noStrike">
                          <a:solidFill>
                            <a:schemeClr val="tx1">
                              <a:lumMod val="75000"/>
                              <a:lumOff val="25000"/>
                            </a:schemeClr>
                          </a:solidFill>
                          <a:effectLst/>
                          <a:latin typeface="Calibri" panose="020F0502020204030204" pitchFamily="34" charset="0"/>
                        </a:rPr>
                        <a:t>Dipesh B.C., Bijay Giri, Rajbir Chand, Kadamber Verma, Sushant Tiwari.</a:t>
                      </a:r>
                    </a:p>
                  </a:txBody>
                  <a:tcPr marL="56934" marR="27968" marT="28467" marB="28467" anchor="b">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705613972"/>
                  </a:ext>
                </a:extLst>
              </a:tr>
              <a:tr h="364614">
                <a:tc>
                  <a:txBody>
                    <a:bodyPr/>
                    <a:lstStyle/>
                    <a:p>
                      <a:pPr algn="r" fontAlgn="b"/>
                      <a:r>
                        <a:rPr lang="en-US" sz="900" b="0" i="0" u="none" strike="noStrike">
                          <a:solidFill>
                            <a:schemeClr val="tx1">
                              <a:lumMod val="75000"/>
                              <a:lumOff val="25000"/>
                            </a:schemeClr>
                          </a:solidFill>
                          <a:effectLst/>
                          <a:latin typeface="Calibri" panose="020F0502020204030204" pitchFamily="34" charset="0"/>
                        </a:rPr>
                        <a:t>8</a:t>
                      </a:r>
                    </a:p>
                  </a:txBody>
                  <a:tcPr marL="56934" marR="27968" marT="28467" marB="28467" anchor="b">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900" b="0" i="0" u="none" strike="noStrike">
                          <a:solidFill>
                            <a:schemeClr val="tx1">
                              <a:lumMod val="75000"/>
                              <a:lumOff val="25000"/>
                            </a:schemeClr>
                          </a:solidFill>
                          <a:effectLst/>
                          <a:latin typeface="Calibri" panose="020F0502020204030204" pitchFamily="34" charset="0"/>
                        </a:rPr>
                        <a:t>EERD/ERD/UML/Conceptual Design</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r" fontAlgn="b"/>
                      <a:r>
                        <a:rPr lang="en-US" sz="900" b="0" i="0" u="none" strike="noStrike">
                          <a:solidFill>
                            <a:schemeClr val="tx1">
                              <a:lumMod val="75000"/>
                              <a:lumOff val="25000"/>
                            </a:schemeClr>
                          </a:solidFill>
                          <a:effectLst/>
                          <a:latin typeface="Calibri" panose="020F0502020204030204" pitchFamily="34" charset="0"/>
                        </a:rPr>
                        <a:t>4.2</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900" b="0" i="0" u="none" strike="noStrike">
                          <a:solidFill>
                            <a:schemeClr val="tx1">
                              <a:lumMod val="75000"/>
                              <a:lumOff val="25000"/>
                            </a:schemeClr>
                          </a:solidFill>
                          <a:effectLst/>
                          <a:latin typeface="Calibri" panose="020F0502020204030204" pitchFamily="34" charset="0"/>
                        </a:rPr>
                        <a:t>Follow Youtube tutorials and study materials from college.</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900" b="0" i="0" u="none" strike="noStrike">
                          <a:solidFill>
                            <a:schemeClr val="tx1">
                              <a:lumMod val="75000"/>
                              <a:lumOff val="25000"/>
                            </a:schemeClr>
                          </a:solidFill>
                          <a:effectLst/>
                          <a:latin typeface="Calibri" panose="020F0502020204030204" pitchFamily="34" charset="0"/>
                        </a:rPr>
                        <a:t>Become better at creating database and to create a well managed database for our website.</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r" fontAlgn="b"/>
                      <a:r>
                        <a:rPr lang="en-US" sz="900" b="0" i="0" u="none" strike="noStrike">
                          <a:solidFill>
                            <a:schemeClr val="tx1">
                              <a:lumMod val="75000"/>
                              <a:lumOff val="25000"/>
                            </a:schemeClr>
                          </a:solidFill>
                          <a:effectLst/>
                          <a:latin typeface="Calibri" panose="020F0502020204030204" pitchFamily="34" charset="0"/>
                        </a:rPr>
                        <a:t>2</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r" fontAlgn="b"/>
                      <a:r>
                        <a:rPr lang="en-US" sz="900" b="0" i="0" u="none" strike="noStrike">
                          <a:solidFill>
                            <a:schemeClr val="tx1">
                              <a:lumMod val="75000"/>
                              <a:lumOff val="25000"/>
                            </a:schemeClr>
                          </a:solidFill>
                          <a:effectLst/>
                          <a:latin typeface="Calibri" panose="020F0502020204030204" pitchFamily="34" charset="0"/>
                        </a:rPr>
                        <a:t>3/8/2019</a:t>
                      </a:r>
                    </a:p>
                  </a:txBody>
                  <a:tcPr marL="56934" marR="27968" marT="28467" marB="28467"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900" b="0" i="0" u="none" strike="noStrike" dirty="0">
                          <a:solidFill>
                            <a:schemeClr val="tx1">
                              <a:lumMod val="75000"/>
                              <a:lumOff val="25000"/>
                            </a:schemeClr>
                          </a:solidFill>
                          <a:effectLst/>
                          <a:latin typeface="Calibri" panose="020F0502020204030204" pitchFamily="34" charset="0"/>
                        </a:rPr>
                        <a:t>Dipesh B.C., Bijay Giri, Rajbir Chand, Kadamber Verma, Sushant Tiwari.</a:t>
                      </a:r>
                    </a:p>
                  </a:txBody>
                  <a:tcPr marL="56934" marR="27968" marT="28467" marB="28467" anchor="b">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59150236"/>
                  </a:ext>
                </a:extLst>
              </a:tr>
            </a:tbl>
          </a:graphicData>
        </a:graphic>
      </p:graphicFrame>
    </p:spTree>
    <p:extLst>
      <p:ext uri="{BB962C8B-B14F-4D97-AF65-F5344CB8AC3E}">
        <p14:creationId xmlns:p14="http://schemas.microsoft.com/office/powerpoint/2010/main" val="855061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BE48BB1D-AC11-4FBB-A93C-5F95ACFCCEBE}"/>
              </a:ext>
            </a:extLst>
          </p:cNvPr>
          <p:cNvGraphicFramePr>
            <a:graphicFrameLocks noGrp="1"/>
          </p:cNvGraphicFramePr>
          <p:nvPr>
            <p:extLst>
              <p:ext uri="{D42A27DB-BD31-4B8C-83A1-F6EECF244321}">
                <p14:modId xmlns:p14="http://schemas.microsoft.com/office/powerpoint/2010/main" val="2937514370"/>
              </p:ext>
            </p:extLst>
          </p:nvPr>
        </p:nvGraphicFramePr>
        <p:xfrm>
          <a:off x="952237" y="1405885"/>
          <a:ext cx="10337978" cy="4042426"/>
        </p:xfrm>
        <a:graphic>
          <a:graphicData uri="http://schemas.openxmlformats.org/drawingml/2006/table">
            <a:tbl>
              <a:tblPr firstRow="1" bandRow="1">
                <a:noFill/>
                <a:tableStyleId>{9D7B26C5-4107-4FEC-AEDC-1716B250A1EF}</a:tableStyleId>
              </a:tblPr>
              <a:tblGrid>
                <a:gridCol w="313488">
                  <a:extLst>
                    <a:ext uri="{9D8B030D-6E8A-4147-A177-3AD203B41FA5}">
                      <a16:colId xmlns:a16="http://schemas.microsoft.com/office/drawing/2014/main" val="2877686297"/>
                    </a:ext>
                  </a:extLst>
                </a:gridCol>
                <a:gridCol w="798721">
                  <a:extLst>
                    <a:ext uri="{9D8B030D-6E8A-4147-A177-3AD203B41FA5}">
                      <a16:colId xmlns:a16="http://schemas.microsoft.com/office/drawing/2014/main" val="2224316154"/>
                    </a:ext>
                  </a:extLst>
                </a:gridCol>
                <a:gridCol w="343902">
                  <a:extLst>
                    <a:ext uri="{9D8B030D-6E8A-4147-A177-3AD203B41FA5}">
                      <a16:colId xmlns:a16="http://schemas.microsoft.com/office/drawing/2014/main" val="1131724286"/>
                    </a:ext>
                  </a:extLst>
                </a:gridCol>
                <a:gridCol w="2264094">
                  <a:extLst>
                    <a:ext uri="{9D8B030D-6E8A-4147-A177-3AD203B41FA5}">
                      <a16:colId xmlns:a16="http://schemas.microsoft.com/office/drawing/2014/main" val="4161034574"/>
                    </a:ext>
                  </a:extLst>
                </a:gridCol>
                <a:gridCol w="3187556">
                  <a:extLst>
                    <a:ext uri="{9D8B030D-6E8A-4147-A177-3AD203B41FA5}">
                      <a16:colId xmlns:a16="http://schemas.microsoft.com/office/drawing/2014/main" val="442035166"/>
                    </a:ext>
                  </a:extLst>
                </a:gridCol>
                <a:gridCol w="252661">
                  <a:extLst>
                    <a:ext uri="{9D8B030D-6E8A-4147-A177-3AD203B41FA5}">
                      <a16:colId xmlns:a16="http://schemas.microsoft.com/office/drawing/2014/main" val="3997054814"/>
                    </a:ext>
                  </a:extLst>
                </a:gridCol>
                <a:gridCol w="617622">
                  <a:extLst>
                    <a:ext uri="{9D8B030D-6E8A-4147-A177-3AD203B41FA5}">
                      <a16:colId xmlns:a16="http://schemas.microsoft.com/office/drawing/2014/main" val="111466751"/>
                    </a:ext>
                  </a:extLst>
                </a:gridCol>
                <a:gridCol w="2559934">
                  <a:extLst>
                    <a:ext uri="{9D8B030D-6E8A-4147-A177-3AD203B41FA5}">
                      <a16:colId xmlns:a16="http://schemas.microsoft.com/office/drawing/2014/main" val="3150367906"/>
                    </a:ext>
                  </a:extLst>
                </a:gridCol>
              </a:tblGrid>
              <a:tr h="510413">
                <a:tc>
                  <a:txBody>
                    <a:bodyPr/>
                    <a:lstStyle/>
                    <a:p>
                      <a:pPr algn="r" fontAlgn="b"/>
                      <a:r>
                        <a:rPr lang="en-US" sz="900" b="1" u="none" strike="noStrike">
                          <a:solidFill>
                            <a:srgbClr val="FFFFFF"/>
                          </a:solidFill>
                          <a:effectLst/>
                        </a:rPr>
                        <a:t>9</a:t>
                      </a:r>
                      <a:endParaRPr lang="en-US" sz="900" b="1" i="0" u="none" strike="noStrike">
                        <a:solidFill>
                          <a:srgbClr val="FFFFFF"/>
                        </a:solidFill>
                        <a:effectLst/>
                        <a:latin typeface="Calibri" panose="020F0502020204030204" pitchFamily="34" charset="0"/>
                      </a:endParaRPr>
                    </a:p>
                  </a:txBody>
                  <a:tcPr marL="67018" marR="40211" marT="40211" marB="40211" anchor="b">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b"/>
                      <a:r>
                        <a:rPr lang="en-US" sz="900" b="1" u="none" strike="noStrike">
                          <a:solidFill>
                            <a:srgbClr val="FFFFFF"/>
                          </a:solidFill>
                          <a:effectLst/>
                        </a:rPr>
                        <a:t>Java Script</a:t>
                      </a:r>
                      <a:endParaRPr lang="en-US" sz="900" b="1" i="0" u="none" strike="noStrike">
                        <a:solidFill>
                          <a:srgbClr val="FFFFFF"/>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r" fontAlgn="b"/>
                      <a:r>
                        <a:rPr lang="en-US" sz="900" b="1" u="none" strike="noStrike">
                          <a:solidFill>
                            <a:srgbClr val="FFFFFF"/>
                          </a:solidFill>
                          <a:effectLst/>
                        </a:rPr>
                        <a:t>2.8</a:t>
                      </a:r>
                      <a:endParaRPr lang="en-US" sz="900" b="1" i="0" u="none" strike="noStrike">
                        <a:solidFill>
                          <a:srgbClr val="FFFFFF"/>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b"/>
                      <a:r>
                        <a:rPr lang="en-US" sz="900" b="1" u="none" strike="noStrike">
                          <a:solidFill>
                            <a:srgbClr val="FFFFFF"/>
                          </a:solidFill>
                          <a:effectLst/>
                        </a:rPr>
                        <a:t>Follow MDN web docs and youtube tutorials.</a:t>
                      </a:r>
                      <a:endParaRPr lang="en-US" sz="900" b="1" i="0" u="none" strike="noStrike">
                        <a:solidFill>
                          <a:srgbClr val="FFFFFF"/>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b"/>
                      <a:r>
                        <a:rPr lang="en-US" sz="900" b="1" u="none" strike="noStrike">
                          <a:solidFill>
                            <a:srgbClr val="FFFFFF"/>
                          </a:solidFill>
                          <a:effectLst/>
                        </a:rPr>
                        <a:t>Become more confident in the use of Java Script and in particular in the event handling using AJAX request from website elements.</a:t>
                      </a:r>
                      <a:endParaRPr lang="en-US" sz="900" b="1" i="0" u="none" strike="noStrike">
                        <a:solidFill>
                          <a:srgbClr val="FFFFFF"/>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r" fontAlgn="b"/>
                      <a:r>
                        <a:rPr lang="en-US" sz="900" b="1" u="none" strike="noStrike">
                          <a:solidFill>
                            <a:srgbClr val="FFFFFF"/>
                          </a:solidFill>
                          <a:effectLst/>
                        </a:rPr>
                        <a:t>2</a:t>
                      </a:r>
                      <a:endParaRPr lang="en-US" sz="900" b="1" i="0" u="none" strike="noStrike">
                        <a:solidFill>
                          <a:srgbClr val="FFFFFF"/>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r" fontAlgn="b"/>
                      <a:r>
                        <a:rPr lang="en-US" sz="900" b="1" u="none" strike="noStrike">
                          <a:solidFill>
                            <a:srgbClr val="FFFFFF"/>
                          </a:solidFill>
                          <a:effectLst/>
                        </a:rPr>
                        <a:t>3/8/2019</a:t>
                      </a:r>
                      <a:endParaRPr lang="en-US" sz="900" b="1" i="0" u="none" strike="noStrike">
                        <a:solidFill>
                          <a:srgbClr val="FFFFFF"/>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b"/>
                      <a:r>
                        <a:rPr lang="en-US" sz="900" b="1" u="none" strike="noStrike">
                          <a:solidFill>
                            <a:srgbClr val="FFFFFF"/>
                          </a:solidFill>
                          <a:effectLst/>
                        </a:rPr>
                        <a:t>Dipesh B.C., Bijay Giri, Rajbir Chand, Kadamber Verma, Sushant Tiwari.</a:t>
                      </a:r>
                      <a:endParaRPr lang="en-US" sz="900" b="1" i="0" u="none" strike="noStrike">
                        <a:solidFill>
                          <a:srgbClr val="FFFFFF"/>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3093234964"/>
                  </a:ext>
                </a:extLst>
              </a:tr>
              <a:tr h="377700">
                <a:tc>
                  <a:txBody>
                    <a:bodyPr/>
                    <a:lstStyle/>
                    <a:p>
                      <a:pPr algn="r" fontAlgn="b"/>
                      <a:r>
                        <a:rPr lang="en-US" sz="900" b="0" u="none" strike="noStrike">
                          <a:solidFill>
                            <a:schemeClr val="tx1">
                              <a:lumMod val="85000"/>
                              <a:lumOff val="15000"/>
                            </a:schemeClr>
                          </a:solidFill>
                          <a:effectLst/>
                        </a:rPr>
                        <a:t>10</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900" b="0" u="none" strike="noStrike">
                          <a:solidFill>
                            <a:schemeClr val="tx1">
                              <a:lumMod val="85000"/>
                              <a:lumOff val="15000"/>
                            </a:schemeClr>
                          </a:solidFill>
                          <a:effectLst/>
                        </a:rPr>
                        <a:t>Apex Oracle</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r" fontAlgn="b"/>
                      <a:r>
                        <a:rPr lang="en-US" sz="900" b="0" u="none" strike="noStrike">
                          <a:solidFill>
                            <a:schemeClr val="tx1">
                              <a:lumMod val="85000"/>
                              <a:lumOff val="15000"/>
                            </a:schemeClr>
                          </a:solidFill>
                          <a:effectLst/>
                        </a:rPr>
                        <a:t>3.6</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900" b="0" u="none" strike="noStrike">
                          <a:solidFill>
                            <a:schemeClr val="tx1">
                              <a:lumMod val="85000"/>
                              <a:lumOff val="15000"/>
                            </a:schemeClr>
                          </a:solidFill>
                          <a:effectLst/>
                        </a:rPr>
                        <a:t>Follow youtube tutorials and official Oracle documentation.</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900" b="0" u="none" strike="noStrike">
                          <a:solidFill>
                            <a:schemeClr val="tx1">
                              <a:lumMod val="85000"/>
                              <a:lumOff val="15000"/>
                            </a:schemeClr>
                          </a:solidFill>
                          <a:effectLst/>
                        </a:rPr>
                        <a:t>To create interface for our website's backend.</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r" fontAlgn="b"/>
                      <a:r>
                        <a:rPr lang="en-US" sz="900" b="0" u="none" strike="noStrike">
                          <a:solidFill>
                            <a:schemeClr val="tx1">
                              <a:lumMod val="85000"/>
                              <a:lumOff val="15000"/>
                            </a:schemeClr>
                          </a:solidFill>
                          <a:effectLst/>
                        </a:rPr>
                        <a:t>2</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r" fontAlgn="b"/>
                      <a:r>
                        <a:rPr lang="en-US" sz="900" b="0" u="none" strike="noStrike">
                          <a:solidFill>
                            <a:schemeClr val="tx1">
                              <a:lumMod val="85000"/>
                              <a:lumOff val="15000"/>
                            </a:schemeClr>
                          </a:solidFill>
                          <a:effectLst/>
                        </a:rPr>
                        <a:t>3/8/2019</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900" b="0" u="none" strike="noStrike">
                          <a:solidFill>
                            <a:schemeClr val="tx1">
                              <a:lumMod val="85000"/>
                              <a:lumOff val="15000"/>
                            </a:schemeClr>
                          </a:solidFill>
                          <a:effectLst/>
                        </a:rPr>
                        <a:t>Dipesh B.C., Bijay Giri, Rajbir Chand, Kadamber Verma, Sushant Tiwari.</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7324063"/>
                  </a:ext>
                </a:extLst>
              </a:tr>
              <a:tr h="510413">
                <a:tc>
                  <a:txBody>
                    <a:bodyPr/>
                    <a:lstStyle/>
                    <a:p>
                      <a:pPr algn="r" fontAlgn="b"/>
                      <a:r>
                        <a:rPr lang="en-US" sz="900" b="0" u="none" strike="noStrike">
                          <a:solidFill>
                            <a:schemeClr val="tx1">
                              <a:lumMod val="85000"/>
                              <a:lumOff val="15000"/>
                            </a:schemeClr>
                          </a:solidFill>
                          <a:effectLst/>
                        </a:rPr>
                        <a:t>11</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900" b="0" u="none" strike="noStrike">
                          <a:solidFill>
                            <a:schemeClr val="tx1">
                              <a:lumMod val="85000"/>
                              <a:lumOff val="15000"/>
                            </a:schemeClr>
                          </a:solidFill>
                          <a:effectLst/>
                        </a:rPr>
                        <a:t>MS project</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r" fontAlgn="b"/>
                      <a:r>
                        <a:rPr lang="en-US" sz="900" b="0" u="none" strike="noStrike">
                          <a:solidFill>
                            <a:schemeClr val="tx1">
                              <a:lumMod val="85000"/>
                              <a:lumOff val="15000"/>
                            </a:schemeClr>
                          </a:solidFill>
                          <a:effectLst/>
                        </a:rPr>
                        <a:t>3</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900" b="0" u="none" strike="noStrike">
                          <a:solidFill>
                            <a:schemeClr val="tx1">
                              <a:lumMod val="85000"/>
                              <a:lumOff val="15000"/>
                            </a:schemeClr>
                          </a:solidFill>
                          <a:effectLst/>
                        </a:rPr>
                        <a:t>Follow youtube tutorials and study materials from college.</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900" b="0" u="none" strike="noStrike">
                          <a:solidFill>
                            <a:schemeClr val="tx1">
                              <a:lumMod val="85000"/>
                              <a:lumOff val="15000"/>
                            </a:schemeClr>
                          </a:solidFill>
                          <a:effectLst/>
                        </a:rPr>
                        <a:t>Become better at developing plans, assigning resources to tasks, tracking progress, managing budgets and analysing workloads.</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r" fontAlgn="b"/>
                      <a:r>
                        <a:rPr lang="en-US" sz="900" b="0" u="none" strike="noStrike">
                          <a:solidFill>
                            <a:schemeClr val="tx1">
                              <a:lumMod val="85000"/>
                              <a:lumOff val="15000"/>
                            </a:schemeClr>
                          </a:solidFill>
                          <a:effectLst/>
                        </a:rPr>
                        <a:t>2</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r" fontAlgn="b"/>
                      <a:r>
                        <a:rPr lang="en-US" sz="900" b="0" u="none" strike="noStrike">
                          <a:solidFill>
                            <a:schemeClr val="tx1">
                              <a:lumMod val="85000"/>
                              <a:lumOff val="15000"/>
                            </a:schemeClr>
                          </a:solidFill>
                          <a:effectLst/>
                        </a:rPr>
                        <a:t>3/8/2019</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900" b="0" u="none" strike="noStrike">
                          <a:solidFill>
                            <a:schemeClr val="tx1">
                              <a:lumMod val="85000"/>
                              <a:lumOff val="15000"/>
                            </a:schemeClr>
                          </a:solidFill>
                          <a:effectLst/>
                        </a:rPr>
                        <a:t>Dipesh B.C., Bijay Giri, Rajbir Chand, Kadamber Verma, Sushant Tiwari.</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2823723452"/>
                  </a:ext>
                </a:extLst>
              </a:tr>
              <a:tr h="377700">
                <a:tc>
                  <a:txBody>
                    <a:bodyPr/>
                    <a:lstStyle/>
                    <a:p>
                      <a:pPr algn="r" fontAlgn="b"/>
                      <a:r>
                        <a:rPr lang="en-US" sz="900" b="0" u="none" strike="noStrike">
                          <a:solidFill>
                            <a:schemeClr val="tx1">
                              <a:lumMod val="85000"/>
                              <a:lumOff val="15000"/>
                            </a:schemeClr>
                          </a:solidFill>
                          <a:effectLst/>
                        </a:rPr>
                        <a:t>12</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900" b="0" u="none" strike="noStrike">
                          <a:solidFill>
                            <a:schemeClr val="tx1">
                              <a:lumMod val="85000"/>
                              <a:lumOff val="15000"/>
                            </a:schemeClr>
                          </a:solidFill>
                          <a:effectLst/>
                        </a:rPr>
                        <a:t>Oracle Database</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r" fontAlgn="b"/>
                      <a:r>
                        <a:rPr lang="en-US" sz="900" b="0" u="none" strike="noStrike">
                          <a:solidFill>
                            <a:schemeClr val="tx1">
                              <a:lumMod val="85000"/>
                              <a:lumOff val="15000"/>
                            </a:schemeClr>
                          </a:solidFill>
                          <a:effectLst/>
                        </a:rPr>
                        <a:t>2.8</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900" b="0" u="none" strike="noStrike">
                          <a:solidFill>
                            <a:schemeClr val="tx1">
                              <a:lumMod val="85000"/>
                              <a:lumOff val="15000"/>
                            </a:schemeClr>
                          </a:solidFill>
                          <a:effectLst/>
                        </a:rPr>
                        <a:t>Follow youtube tutorials and official Oracle documentation.</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900" b="0" u="none" strike="noStrike">
                          <a:solidFill>
                            <a:schemeClr val="tx1">
                              <a:lumMod val="85000"/>
                              <a:lumOff val="15000"/>
                            </a:schemeClr>
                          </a:solidFill>
                          <a:effectLst/>
                        </a:rPr>
                        <a:t>To create table and store data.</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r" fontAlgn="b"/>
                      <a:r>
                        <a:rPr lang="en-US" sz="900" b="0" u="none" strike="noStrike">
                          <a:solidFill>
                            <a:schemeClr val="tx1">
                              <a:lumMod val="85000"/>
                              <a:lumOff val="15000"/>
                            </a:schemeClr>
                          </a:solidFill>
                          <a:effectLst/>
                        </a:rPr>
                        <a:t>2</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r" fontAlgn="b"/>
                      <a:r>
                        <a:rPr lang="en-US" sz="900" b="0" u="none" strike="noStrike">
                          <a:solidFill>
                            <a:schemeClr val="tx1">
                              <a:lumMod val="85000"/>
                              <a:lumOff val="15000"/>
                            </a:schemeClr>
                          </a:solidFill>
                          <a:effectLst/>
                        </a:rPr>
                        <a:t>3/8/2019</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900" b="0" u="none" strike="noStrike">
                          <a:solidFill>
                            <a:schemeClr val="tx1">
                              <a:lumMod val="85000"/>
                              <a:lumOff val="15000"/>
                            </a:schemeClr>
                          </a:solidFill>
                          <a:effectLst/>
                        </a:rPr>
                        <a:t>Dipesh B.C., Bijay Giri, Rajbir Chand, Kadamber Verma, Sushant Tiwari.</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831994441"/>
                  </a:ext>
                </a:extLst>
              </a:tr>
              <a:tr h="377700">
                <a:tc>
                  <a:txBody>
                    <a:bodyPr/>
                    <a:lstStyle/>
                    <a:p>
                      <a:pPr algn="r" fontAlgn="b"/>
                      <a:r>
                        <a:rPr lang="en-US" sz="900" b="0" u="none" strike="noStrike">
                          <a:solidFill>
                            <a:schemeClr val="tx1">
                              <a:lumMod val="85000"/>
                              <a:lumOff val="15000"/>
                            </a:schemeClr>
                          </a:solidFill>
                          <a:effectLst/>
                        </a:rPr>
                        <a:t>13</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900" b="0" u="none" strike="noStrike">
                          <a:solidFill>
                            <a:schemeClr val="tx1">
                              <a:lumMod val="85000"/>
                              <a:lumOff val="15000"/>
                            </a:schemeClr>
                          </a:solidFill>
                          <a:effectLst/>
                        </a:rPr>
                        <a:t>API</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r" fontAlgn="b"/>
                      <a:r>
                        <a:rPr lang="en-US" sz="900" b="0" u="none" strike="noStrike">
                          <a:solidFill>
                            <a:schemeClr val="tx1">
                              <a:lumMod val="85000"/>
                              <a:lumOff val="15000"/>
                            </a:schemeClr>
                          </a:solidFill>
                          <a:effectLst/>
                        </a:rPr>
                        <a:t>2.8</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900" b="0" u="none" strike="noStrike">
                          <a:solidFill>
                            <a:schemeClr val="tx1">
                              <a:lumMod val="85000"/>
                              <a:lumOff val="15000"/>
                            </a:schemeClr>
                          </a:solidFill>
                          <a:effectLst/>
                        </a:rPr>
                        <a:t>Follow youtube tutorials and API developer documentation.</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900" b="0" u="none" strike="noStrike">
                          <a:solidFill>
                            <a:schemeClr val="tx1">
                              <a:lumMod val="85000"/>
                              <a:lumOff val="15000"/>
                            </a:schemeClr>
                          </a:solidFill>
                          <a:effectLst/>
                        </a:rPr>
                        <a:t>To implement payment gateway.</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r" fontAlgn="b"/>
                      <a:r>
                        <a:rPr lang="en-US" sz="900" b="0" u="none" strike="noStrike">
                          <a:solidFill>
                            <a:schemeClr val="tx1">
                              <a:lumMod val="85000"/>
                              <a:lumOff val="15000"/>
                            </a:schemeClr>
                          </a:solidFill>
                          <a:effectLst/>
                        </a:rPr>
                        <a:t>2</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r" fontAlgn="b"/>
                      <a:r>
                        <a:rPr lang="en-US" sz="900" b="0" u="none" strike="noStrike">
                          <a:solidFill>
                            <a:schemeClr val="tx1">
                              <a:lumMod val="85000"/>
                              <a:lumOff val="15000"/>
                            </a:schemeClr>
                          </a:solidFill>
                          <a:effectLst/>
                        </a:rPr>
                        <a:t>3/8/2019</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900" b="0" u="none" strike="noStrike">
                          <a:solidFill>
                            <a:schemeClr val="tx1">
                              <a:lumMod val="85000"/>
                              <a:lumOff val="15000"/>
                            </a:schemeClr>
                          </a:solidFill>
                          <a:effectLst/>
                        </a:rPr>
                        <a:t>Dipesh B.C., Bijay Giri, Rajbir Chand, Kadamber Verma, Sushant Tiwari.</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978916786"/>
                  </a:ext>
                </a:extLst>
              </a:tr>
              <a:tr h="377700">
                <a:tc>
                  <a:txBody>
                    <a:bodyPr/>
                    <a:lstStyle/>
                    <a:p>
                      <a:pPr algn="r" fontAlgn="b"/>
                      <a:r>
                        <a:rPr lang="en-US" sz="900" b="0" u="none" strike="noStrike">
                          <a:solidFill>
                            <a:schemeClr val="tx1">
                              <a:lumMod val="85000"/>
                              <a:lumOff val="15000"/>
                            </a:schemeClr>
                          </a:solidFill>
                          <a:effectLst/>
                        </a:rPr>
                        <a:t>14</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900" b="0" u="none" strike="noStrike">
                          <a:solidFill>
                            <a:schemeClr val="tx1">
                              <a:lumMod val="85000"/>
                              <a:lumOff val="15000"/>
                            </a:schemeClr>
                          </a:solidFill>
                          <a:effectLst/>
                        </a:rPr>
                        <a:t>PL/SQL</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r" fontAlgn="b"/>
                      <a:r>
                        <a:rPr lang="en-US" sz="900" b="0" u="none" strike="noStrike">
                          <a:solidFill>
                            <a:schemeClr val="tx1">
                              <a:lumMod val="85000"/>
                              <a:lumOff val="15000"/>
                            </a:schemeClr>
                          </a:solidFill>
                          <a:effectLst/>
                        </a:rPr>
                        <a:t>3.4</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900" b="0" u="none" strike="noStrike">
                          <a:solidFill>
                            <a:schemeClr val="tx1">
                              <a:lumMod val="85000"/>
                              <a:lumOff val="15000"/>
                            </a:schemeClr>
                          </a:solidFill>
                          <a:effectLst/>
                        </a:rPr>
                        <a:t>Follow youtube tutorials and references from TutorialsPoint.</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900" b="0" u="none" strike="noStrike">
                          <a:solidFill>
                            <a:schemeClr val="tx1">
                              <a:lumMod val="85000"/>
                              <a:lumOff val="15000"/>
                            </a:schemeClr>
                          </a:solidFill>
                          <a:effectLst/>
                        </a:rPr>
                        <a:t>To manipule, collect large volume of data and apply algorithms.</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r" fontAlgn="b"/>
                      <a:r>
                        <a:rPr lang="en-US" sz="900" b="0" u="none" strike="noStrike">
                          <a:solidFill>
                            <a:schemeClr val="tx1">
                              <a:lumMod val="85000"/>
                              <a:lumOff val="15000"/>
                            </a:schemeClr>
                          </a:solidFill>
                          <a:effectLst/>
                        </a:rPr>
                        <a:t>2</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r" fontAlgn="b"/>
                      <a:r>
                        <a:rPr lang="en-US" sz="900" b="0" u="none" strike="noStrike">
                          <a:solidFill>
                            <a:schemeClr val="tx1">
                              <a:lumMod val="85000"/>
                              <a:lumOff val="15000"/>
                            </a:schemeClr>
                          </a:solidFill>
                          <a:effectLst/>
                        </a:rPr>
                        <a:t>3/8/2019</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900" b="0" u="none" strike="noStrike">
                          <a:solidFill>
                            <a:schemeClr val="tx1">
                              <a:lumMod val="85000"/>
                              <a:lumOff val="15000"/>
                            </a:schemeClr>
                          </a:solidFill>
                          <a:effectLst/>
                        </a:rPr>
                        <a:t>Dipesh B.C., Bijay Giri, Rajbir Chand, Kadamber Verma, Sushant Tiwari.</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574826397"/>
                  </a:ext>
                </a:extLst>
              </a:tr>
              <a:tr h="377700">
                <a:tc>
                  <a:txBody>
                    <a:bodyPr/>
                    <a:lstStyle/>
                    <a:p>
                      <a:pPr algn="r" fontAlgn="b"/>
                      <a:r>
                        <a:rPr lang="en-US" sz="900" b="0" u="none" strike="noStrike">
                          <a:solidFill>
                            <a:schemeClr val="tx1">
                              <a:lumMod val="85000"/>
                              <a:lumOff val="15000"/>
                            </a:schemeClr>
                          </a:solidFill>
                          <a:effectLst/>
                        </a:rPr>
                        <a:t>15</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900" b="0" u="none" strike="noStrike">
                          <a:solidFill>
                            <a:schemeClr val="tx1">
                              <a:lumMod val="85000"/>
                              <a:lumOff val="15000"/>
                            </a:schemeClr>
                          </a:solidFill>
                          <a:effectLst/>
                        </a:rPr>
                        <a:t>Slack, Trello</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r" fontAlgn="b"/>
                      <a:r>
                        <a:rPr lang="en-US" sz="900" b="0" u="none" strike="noStrike">
                          <a:solidFill>
                            <a:schemeClr val="tx1">
                              <a:lumMod val="85000"/>
                              <a:lumOff val="15000"/>
                            </a:schemeClr>
                          </a:solidFill>
                          <a:effectLst/>
                        </a:rPr>
                        <a:t>4.4</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900" b="0" u="none" strike="noStrike">
                          <a:solidFill>
                            <a:schemeClr val="tx1">
                              <a:lumMod val="85000"/>
                              <a:lumOff val="15000"/>
                            </a:schemeClr>
                          </a:solidFill>
                          <a:effectLst/>
                        </a:rPr>
                        <a:t>Follow youtube tutorials.</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900" b="0" u="none" strike="noStrike">
                          <a:solidFill>
                            <a:schemeClr val="tx1">
                              <a:lumMod val="85000"/>
                              <a:lumOff val="15000"/>
                            </a:schemeClr>
                          </a:solidFill>
                          <a:effectLst/>
                        </a:rPr>
                        <a:t>To become better manage communication, events and in tracking progress.</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r" fontAlgn="b"/>
                      <a:r>
                        <a:rPr lang="en-US" sz="900" b="0" u="none" strike="noStrike">
                          <a:solidFill>
                            <a:schemeClr val="tx1">
                              <a:lumMod val="85000"/>
                              <a:lumOff val="15000"/>
                            </a:schemeClr>
                          </a:solidFill>
                          <a:effectLst/>
                        </a:rPr>
                        <a:t>2</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r" fontAlgn="b"/>
                      <a:r>
                        <a:rPr lang="en-US" sz="900" b="0" u="none" strike="noStrike">
                          <a:solidFill>
                            <a:schemeClr val="tx1">
                              <a:lumMod val="85000"/>
                              <a:lumOff val="15000"/>
                            </a:schemeClr>
                          </a:solidFill>
                          <a:effectLst/>
                        </a:rPr>
                        <a:t>3/8/2019</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900" b="0" u="none" strike="noStrike">
                          <a:solidFill>
                            <a:schemeClr val="tx1">
                              <a:lumMod val="85000"/>
                              <a:lumOff val="15000"/>
                            </a:schemeClr>
                          </a:solidFill>
                          <a:effectLst/>
                        </a:rPr>
                        <a:t>Dipesh B.C., Bijay Giri, Rajbir Chand, Kadamber Verma, Sushant Tiwari.</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55124936"/>
                  </a:ext>
                </a:extLst>
              </a:tr>
              <a:tr h="377700">
                <a:tc>
                  <a:txBody>
                    <a:bodyPr/>
                    <a:lstStyle/>
                    <a:p>
                      <a:pPr algn="r" fontAlgn="b"/>
                      <a:r>
                        <a:rPr lang="en-US" sz="900" b="0" u="none" strike="noStrike">
                          <a:solidFill>
                            <a:schemeClr val="tx1">
                              <a:lumMod val="85000"/>
                              <a:lumOff val="15000"/>
                            </a:schemeClr>
                          </a:solidFill>
                          <a:effectLst/>
                        </a:rPr>
                        <a:t>16</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900" b="0" u="none" strike="noStrike">
                          <a:solidFill>
                            <a:schemeClr val="tx1">
                              <a:lumMod val="85000"/>
                              <a:lumOff val="15000"/>
                            </a:schemeClr>
                          </a:solidFill>
                          <a:effectLst/>
                        </a:rPr>
                        <a:t>Github</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r" fontAlgn="b"/>
                      <a:r>
                        <a:rPr lang="en-US" sz="900" b="0" u="none" strike="noStrike">
                          <a:solidFill>
                            <a:schemeClr val="tx1">
                              <a:lumMod val="85000"/>
                              <a:lumOff val="15000"/>
                            </a:schemeClr>
                          </a:solidFill>
                          <a:effectLst/>
                        </a:rPr>
                        <a:t>3.8</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900" b="0" u="none" strike="noStrike">
                          <a:solidFill>
                            <a:schemeClr val="tx1">
                              <a:lumMod val="85000"/>
                              <a:lumOff val="15000"/>
                            </a:schemeClr>
                          </a:solidFill>
                          <a:effectLst/>
                        </a:rPr>
                        <a:t>Folllow youtube tutorials.</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900" b="0" u="none" strike="noStrike">
                          <a:solidFill>
                            <a:schemeClr val="tx1">
                              <a:lumMod val="85000"/>
                              <a:lumOff val="15000"/>
                            </a:schemeClr>
                          </a:solidFill>
                          <a:effectLst/>
                        </a:rPr>
                        <a:t>To become better at tools provided by GitHub for version control of our website.</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r" fontAlgn="b"/>
                      <a:r>
                        <a:rPr lang="en-US" sz="900" b="0" u="none" strike="noStrike">
                          <a:solidFill>
                            <a:schemeClr val="tx1">
                              <a:lumMod val="85000"/>
                              <a:lumOff val="15000"/>
                            </a:schemeClr>
                          </a:solidFill>
                          <a:effectLst/>
                        </a:rPr>
                        <a:t>2</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r" fontAlgn="b"/>
                      <a:r>
                        <a:rPr lang="en-US" sz="900" b="0" u="none" strike="noStrike">
                          <a:solidFill>
                            <a:schemeClr val="tx1">
                              <a:lumMod val="85000"/>
                              <a:lumOff val="15000"/>
                            </a:schemeClr>
                          </a:solidFill>
                          <a:effectLst/>
                        </a:rPr>
                        <a:t>3/8/2019</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b"/>
                      <a:r>
                        <a:rPr lang="en-US" sz="900" b="0" u="none" strike="noStrike">
                          <a:solidFill>
                            <a:schemeClr val="tx1">
                              <a:lumMod val="85000"/>
                              <a:lumOff val="15000"/>
                            </a:schemeClr>
                          </a:solidFill>
                          <a:effectLst/>
                        </a:rPr>
                        <a:t>Dipesh B.C., Bijay Giri, Rajbir Chand, Kadamber Verma, Sushant Tiwari.</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705613972"/>
                  </a:ext>
                </a:extLst>
              </a:tr>
              <a:tr h="377700">
                <a:tc>
                  <a:txBody>
                    <a:bodyPr/>
                    <a:lstStyle/>
                    <a:p>
                      <a:pPr algn="r" fontAlgn="b"/>
                      <a:r>
                        <a:rPr lang="en-US" sz="900" b="0" u="none" strike="noStrike">
                          <a:solidFill>
                            <a:schemeClr val="tx1">
                              <a:lumMod val="85000"/>
                              <a:lumOff val="15000"/>
                            </a:schemeClr>
                          </a:solidFill>
                          <a:effectLst/>
                        </a:rPr>
                        <a:t>17</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900" b="0" u="none" strike="noStrike">
                          <a:solidFill>
                            <a:schemeClr val="tx1">
                              <a:lumMod val="85000"/>
                              <a:lumOff val="15000"/>
                            </a:schemeClr>
                          </a:solidFill>
                          <a:effectLst/>
                        </a:rPr>
                        <a:t>Adobe XD</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r" fontAlgn="b"/>
                      <a:r>
                        <a:rPr lang="en-US" sz="900" b="0" u="none" strike="noStrike">
                          <a:solidFill>
                            <a:schemeClr val="tx1">
                              <a:lumMod val="85000"/>
                              <a:lumOff val="15000"/>
                            </a:schemeClr>
                          </a:solidFill>
                          <a:effectLst/>
                        </a:rPr>
                        <a:t>3</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900" b="0" u="none" strike="noStrike">
                          <a:solidFill>
                            <a:schemeClr val="tx1">
                              <a:lumMod val="85000"/>
                              <a:lumOff val="15000"/>
                            </a:schemeClr>
                          </a:solidFill>
                          <a:effectLst/>
                        </a:rPr>
                        <a:t>Follow youtube tutorials.</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900" b="0" u="none" strike="noStrike">
                          <a:solidFill>
                            <a:schemeClr val="tx1">
                              <a:lumMod val="85000"/>
                              <a:lumOff val="15000"/>
                            </a:schemeClr>
                          </a:solidFill>
                          <a:effectLst/>
                        </a:rPr>
                        <a:t>To develop prototype for user experience.</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r" fontAlgn="b"/>
                      <a:r>
                        <a:rPr lang="en-US" sz="900" b="0" u="none" strike="noStrike">
                          <a:solidFill>
                            <a:schemeClr val="tx1">
                              <a:lumMod val="85000"/>
                              <a:lumOff val="15000"/>
                            </a:schemeClr>
                          </a:solidFill>
                          <a:effectLst/>
                        </a:rPr>
                        <a:t>2</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r" fontAlgn="b"/>
                      <a:r>
                        <a:rPr lang="en-US" sz="900" b="0" u="none" strike="noStrike">
                          <a:solidFill>
                            <a:schemeClr val="tx1">
                              <a:lumMod val="85000"/>
                              <a:lumOff val="15000"/>
                            </a:schemeClr>
                          </a:solidFill>
                          <a:effectLst/>
                        </a:rPr>
                        <a:t>3/8/2019</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b"/>
                      <a:r>
                        <a:rPr lang="en-US" sz="900" b="0" u="none" strike="noStrike">
                          <a:solidFill>
                            <a:schemeClr val="tx1">
                              <a:lumMod val="85000"/>
                              <a:lumOff val="15000"/>
                            </a:schemeClr>
                          </a:solidFill>
                          <a:effectLst/>
                        </a:rPr>
                        <a:t>Dipesh B.C., Bijay Giri, Rajbir Chand, Kadamber Verma, Sushant Tiwari.</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59150236"/>
                  </a:ext>
                </a:extLst>
              </a:tr>
              <a:tr h="377700">
                <a:tc>
                  <a:txBody>
                    <a:bodyPr/>
                    <a:lstStyle/>
                    <a:p>
                      <a:pPr algn="r" fontAlgn="b"/>
                      <a:r>
                        <a:rPr lang="en-US" sz="900" b="0" u="none" strike="noStrike">
                          <a:solidFill>
                            <a:schemeClr val="tx1">
                              <a:lumMod val="85000"/>
                              <a:lumOff val="15000"/>
                            </a:schemeClr>
                          </a:solidFill>
                          <a:effectLst/>
                        </a:rPr>
                        <a:t>18</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l" fontAlgn="b"/>
                      <a:r>
                        <a:rPr lang="en-US" sz="900" b="0" u="none" strike="noStrike">
                          <a:solidFill>
                            <a:schemeClr val="tx1">
                              <a:lumMod val="85000"/>
                              <a:lumOff val="15000"/>
                            </a:schemeClr>
                          </a:solidFill>
                          <a:effectLst/>
                        </a:rPr>
                        <a:t>Microsoft Powerpoint</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r" fontAlgn="b"/>
                      <a:r>
                        <a:rPr lang="en-US" sz="900" b="0" u="none" strike="noStrike">
                          <a:solidFill>
                            <a:schemeClr val="tx1">
                              <a:lumMod val="85000"/>
                              <a:lumOff val="15000"/>
                            </a:schemeClr>
                          </a:solidFill>
                          <a:effectLst/>
                        </a:rPr>
                        <a:t>4.2</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l" fontAlgn="b"/>
                      <a:r>
                        <a:rPr lang="en-US" sz="900" b="0" u="none" strike="noStrike">
                          <a:solidFill>
                            <a:schemeClr val="tx1">
                              <a:lumMod val="85000"/>
                              <a:lumOff val="15000"/>
                            </a:schemeClr>
                          </a:solidFill>
                          <a:effectLst/>
                        </a:rPr>
                        <a:t>Follow youtube tutorials.</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l" fontAlgn="b"/>
                      <a:r>
                        <a:rPr lang="en-US" sz="900" b="0" u="none" strike="noStrike">
                          <a:solidFill>
                            <a:schemeClr val="tx1">
                              <a:lumMod val="85000"/>
                              <a:lumOff val="15000"/>
                            </a:schemeClr>
                          </a:solidFill>
                          <a:effectLst/>
                        </a:rPr>
                        <a:t>To make professional presentation for our website.</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r" fontAlgn="b"/>
                      <a:r>
                        <a:rPr lang="en-US" sz="900" b="0" u="none" strike="noStrike">
                          <a:solidFill>
                            <a:schemeClr val="tx1">
                              <a:lumMod val="85000"/>
                              <a:lumOff val="15000"/>
                            </a:schemeClr>
                          </a:solidFill>
                          <a:effectLst/>
                        </a:rPr>
                        <a:t>2</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r" fontAlgn="b"/>
                      <a:r>
                        <a:rPr lang="en-US" sz="900" b="0" u="none" strike="noStrike">
                          <a:solidFill>
                            <a:schemeClr val="tx1">
                              <a:lumMod val="85000"/>
                              <a:lumOff val="15000"/>
                            </a:schemeClr>
                          </a:solidFill>
                          <a:effectLst/>
                        </a:rPr>
                        <a:t>3/8/2019</a:t>
                      </a:r>
                      <a:endParaRPr lang="en-US" sz="900" b="0" i="0" u="none" strike="noStrike">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l" fontAlgn="b"/>
                      <a:r>
                        <a:rPr lang="en-US" sz="900" b="0" u="none" strike="noStrike" dirty="0">
                          <a:solidFill>
                            <a:schemeClr val="tx1">
                              <a:lumMod val="85000"/>
                              <a:lumOff val="15000"/>
                            </a:schemeClr>
                          </a:solidFill>
                          <a:effectLst/>
                        </a:rPr>
                        <a:t>Dipesh B.C., Bijay Giri, Rajbir Chand, Kadamber Verma, Sushant Tiwari.</a:t>
                      </a:r>
                      <a:endParaRPr lang="en-US" sz="900" b="0" i="0" u="none" strike="noStrike" dirty="0">
                        <a:solidFill>
                          <a:schemeClr val="tx1">
                            <a:lumMod val="85000"/>
                            <a:lumOff val="15000"/>
                          </a:schemeClr>
                        </a:solidFill>
                        <a:effectLst/>
                        <a:latin typeface="Calibri" panose="020F0502020204030204" pitchFamily="34" charset="0"/>
                      </a:endParaRPr>
                    </a:p>
                  </a:txBody>
                  <a:tcPr marL="67018" marR="40211" marT="40211" marB="40211" anchor="b">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1280136795"/>
                  </a:ext>
                </a:extLst>
              </a:tr>
            </a:tbl>
          </a:graphicData>
        </a:graphic>
      </p:graphicFrame>
    </p:spTree>
    <p:extLst>
      <p:ext uri="{BB962C8B-B14F-4D97-AF65-F5344CB8AC3E}">
        <p14:creationId xmlns:p14="http://schemas.microsoft.com/office/powerpoint/2010/main" val="3844428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5">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CAC330-FEBE-4865-9654-202BC46F7BAC}"/>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b="1" kern="1200">
                <a:solidFill>
                  <a:schemeClr val="bg1"/>
                </a:solidFill>
                <a:latin typeface="+mj-lt"/>
                <a:ea typeface="+mj-ea"/>
                <a:cs typeface="+mj-cs"/>
              </a:rPr>
              <a:t>Requirements Catalogue</a:t>
            </a:r>
            <a:endParaRPr lang="en-US" b="1" kern="1200" dirty="0">
              <a:solidFill>
                <a:schemeClr val="bg1"/>
              </a:solidFill>
              <a:latin typeface="+mj-lt"/>
              <a:ea typeface="+mj-ea"/>
              <a:cs typeface="+mj-cs"/>
            </a:endParaRPr>
          </a:p>
        </p:txBody>
      </p:sp>
      <p:pic>
        <p:nvPicPr>
          <p:cNvPr id="5" name="Graphic 5" descr="Check List">
            <a:extLst>
              <a:ext uri="{FF2B5EF4-FFF2-40B4-BE49-F238E27FC236}">
                <a16:creationId xmlns:a16="http://schemas.microsoft.com/office/drawing/2014/main" id="{18EA1319-A5D3-4CA4-8AD5-0DF9BF2314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84767" y="640080"/>
            <a:ext cx="5577839" cy="5577839"/>
          </a:xfrm>
          <a:prstGeom prst="rect">
            <a:avLst/>
          </a:prstGeom>
        </p:spPr>
      </p:pic>
    </p:spTree>
    <p:extLst>
      <p:ext uri="{BB962C8B-B14F-4D97-AF65-F5344CB8AC3E}">
        <p14:creationId xmlns:p14="http://schemas.microsoft.com/office/powerpoint/2010/main" val="2005789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D036A-E4D8-431C-A12A-18E49FADBF4A}"/>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b="1" kern="1200">
                <a:solidFill>
                  <a:schemeClr val="tx1"/>
                </a:solidFill>
                <a:latin typeface="+mj-lt"/>
                <a:ea typeface="+mj-ea"/>
                <a:cs typeface="+mj-cs"/>
              </a:rPr>
              <a:t>Part A: Customer Interface</a:t>
            </a:r>
          </a:p>
        </p:txBody>
      </p:sp>
      <p:cxnSp>
        <p:nvCxnSpPr>
          <p:cNvPr id="15"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179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E48BB1D-AC11-4FBB-A93C-5F95ACFCCEBE}"/>
              </a:ext>
            </a:extLst>
          </p:cNvPr>
          <p:cNvGraphicFramePr>
            <a:graphicFrameLocks noGrp="1"/>
          </p:cNvGraphicFramePr>
          <p:nvPr>
            <p:extLst>
              <p:ext uri="{D42A27DB-BD31-4B8C-83A1-F6EECF244321}">
                <p14:modId xmlns:p14="http://schemas.microsoft.com/office/powerpoint/2010/main" val="1628075260"/>
              </p:ext>
            </p:extLst>
          </p:nvPr>
        </p:nvGraphicFramePr>
        <p:xfrm>
          <a:off x="869101" y="643466"/>
          <a:ext cx="10453799" cy="5571069"/>
        </p:xfrm>
        <a:graphic>
          <a:graphicData uri="http://schemas.openxmlformats.org/drawingml/2006/table">
            <a:tbl>
              <a:tblPr firstRow="1" bandRow="1">
                <a:noFill/>
                <a:tableStyleId>{9D7B26C5-4107-4FEC-AEDC-1716B250A1EF}</a:tableStyleId>
              </a:tblPr>
              <a:tblGrid>
                <a:gridCol w="2052214">
                  <a:extLst>
                    <a:ext uri="{9D8B030D-6E8A-4147-A177-3AD203B41FA5}">
                      <a16:colId xmlns:a16="http://schemas.microsoft.com/office/drawing/2014/main" val="2877686297"/>
                    </a:ext>
                  </a:extLst>
                </a:gridCol>
                <a:gridCol w="6578412">
                  <a:extLst>
                    <a:ext uri="{9D8B030D-6E8A-4147-A177-3AD203B41FA5}">
                      <a16:colId xmlns:a16="http://schemas.microsoft.com/office/drawing/2014/main" val="2224316154"/>
                    </a:ext>
                  </a:extLst>
                </a:gridCol>
                <a:gridCol w="1823173">
                  <a:extLst>
                    <a:ext uri="{9D8B030D-6E8A-4147-A177-3AD203B41FA5}">
                      <a16:colId xmlns:a16="http://schemas.microsoft.com/office/drawing/2014/main" val="1131724286"/>
                    </a:ext>
                  </a:extLst>
                </a:gridCol>
              </a:tblGrid>
              <a:tr h="959876">
                <a:tc>
                  <a:txBody>
                    <a:bodyPr/>
                    <a:lstStyle/>
                    <a:p>
                      <a:pPr marL="0" marR="0" algn="ctr">
                        <a:lnSpc>
                          <a:spcPct val="107000"/>
                        </a:lnSpc>
                        <a:spcBef>
                          <a:spcPts val="0"/>
                        </a:spcBef>
                        <a:spcAft>
                          <a:spcPts val="0"/>
                        </a:spcAft>
                      </a:pPr>
                      <a:r>
                        <a:rPr lang="en-US" sz="1500" b="0" cap="all" spc="150">
                          <a:solidFill>
                            <a:schemeClr val="lt1"/>
                          </a:solidFill>
                          <a:effectLst/>
                        </a:rPr>
                        <a:t>REQUIREMENT ID</a:t>
                      </a:r>
                      <a:endParaRPr lang="en-US" sz="1500" b="0" cap="all" spc="150">
                        <a:solidFill>
                          <a:schemeClr val="lt1"/>
                        </a:solidFill>
                        <a:effectLst/>
                        <a:latin typeface="Calibri" panose="020F0502020204030204" pitchFamily="34" charset="0"/>
                        <a:ea typeface="Calibri" panose="020F0502020204030204" pitchFamily="34" charset="0"/>
                        <a:cs typeface="Mangal" panose="02040503050203030202" pitchFamily="18" charset="0"/>
                      </a:endParaRPr>
                    </a:p>
                  </a:txBody>
                  <a:tcPr marL="105528" marR="105528" marT="105528" marB="105528">
                    <a:lnL w="12700" cmpd="sng">
                      <a:noFill/>
                    </a:lnL>
                    <a:lnR w="12700" cmpd="sng">
                      <a:noFill/>
                    </a:lnR>
                    <a:lnT w="12700" cmpd="sng">
                      <a:noFill/>
                    </a:lnT>
                    <a:lnB w="38100" cmpd="sng">
                      <a:noFill/>
                    </a:lnB>
                    <a:solidFill>
                      <a:srgbClr val="505356"/>
                    </a:solidFill>
                  </a:tcPr>
                </a:tc>
                <a:tc>
                  <a:txBody>
                    <a:bodyPr/>
                    <a:lstStyle/>
                    <a:p>
                      <a:pPr marL="0" marR="0" algn="ctr">
                        <a:lnSpc>
                          <a:spcPct val="107000"/>
                        </a:lnSpc>
                        <a:spcBef>
                          <a:spcPts val="0"/>
                        </a:spcBef>
                        <a:spcAft>
                          <a:spcPts val="0"/>
                        </a:spcAft>
                      </a:pPr>
                      <a:r>
                        <a:rPr lang="en-US" sz="1500" b="0" cap="all" spc="150">
                          <a:solidFill>
                            <a:schemeClr val="lt1"/>
                          </a:solidFill>
                          <a:effectLst/>
                        </a:rPr>
                        <a:t>DESCRIPTION</a:t>
                      </a:r>
                      <a:endParaRPr lang="en-US" sz="1500" b="0" cap="all" spc="150">
                        <a:solidFill>
                          <a:schemeClr val="lt1"/>
                        </a:solidFill>
                        <a:effectLst/>
                        <a:latin typeface="Calibri" panose="020F0502020204030204" pitchFamily="34" charset="0"/>
                        <a:ea typeface="Calibri" panose="020F0502020204030204" pitchFamily="34" charset="0"/>
                        <a:cs typeface="Mangal" panose="02040503050203030202" pitchFamily="18" charset="0"/>
                      </a:endParaRPr>
                    </a:p>
                  </a:txBody>
                  <a:tcPr marL="105528" marR="105528" marT="105528" marB="105528">
                    <a:lnL w="12700" cmpd="sng">
                      <a:noFill/>
                    </a:lnL>
                    <a:lnR w="12700" cmpd="sng">
                      <a:noFill/>
                    </a:lnR>
                    <a:lnT w="12700" cmpd="sng">
                      <a:noFill/>
                    </a:lnT>
                    <a:lnB w="38100" cmpd="sng">
                      <a:noFill/>
                    </a:lnB>
                    <a:solidFill>
                      <a:srgbClr val="505356"/>
                    </a:solidFill>
                  </a:tcPr>
                </a:tc>
                <a:tc>
                  <a:txBody>
                    <a:bodyPr/>
                    <a:lstStyle/>
                    <a:p>
                      <a:pPr marL="0" marR="0" algn="ctr">
                        <a:lnSpc>
                          <a:spcPct val="107000"/>
                        </a:lnSpc>
                        <a:spcBef>
                          <a:spcPts val="0"/>
                        </a:spcBef>
                        <a:spcAft>
                          <a:spcPts val="0"/>
                        </a:spcAft>
                      </a:pPr>
                      <a:r>
                        <a:rPr lang="en-US" sz="1500" b="0" cap="all" spc="150">
                          <a:solidFill>
                            <a:schemeClr val="lt1"/>
                          </a:solidFill>
                          <a:effectLst/>
                        </a:rPr>
                        <a:t>MOSCOW RULE</a:t>
                      </a:r>
                    </a:p>
                    <a:p>
                      <a:pPr marL="0" marR="0">
                        <a:lnSpc>
                          <a:spcPct val="107000"/>
                        </a:lnSpc>
                        <a:spcBef>
                          <a:spcPts val="0"/>
                        </a:spcBef>
                        <a:spcAft>
                          <a:spcPts val="0"/>
                        </a:spcAft>
                      </a:pPr>
                      <a:r>
                        <a:rPr lang="en-US" sz="1500" b="0" cap="all" spc="150">
                          <a:solidFill>
                            <a:schemeClr val="lt1"/>
                          </a:solidFill>
                          <a:effectLst/>
                        </a:rPr>
                        <a:t> </a:t>
                      </a:r>
                      <a:endParaRPr lang="en-US" sz="1500" b="0" cap="all" spc="150">
                        <a:solidFill>
                          <a:schemeClr val="lt1"/>
                        </a:solidFill>
                        <a:effectLst/>
                        <a:latin typeface="Calibri" panose="020F0502020204030204" pitchFamily="34" charset="0"/>
                        <a:ea typeface="Calibri" panose="020F0502020204030204" pitchFamily="34" charset="0"/>
                        <a:cs typeface="Mangal" panose="02040503050203030202" pitchFamily="18" charset="0"/>
                      </a:endParaRPr>
                    </a:p>
                  </a:txBody>
                  <a:tcPr marL="105528" marR="105528" marT="105528" marB="105528">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3093234964"/>
                  </a:ext>
                </a:extLst>
              </a:tr>
              <a:tr h="464389">
                <a:tc>
                  <a:txBody>
                    <a:bodyPr/>
                    <a:lstStyle/>
                    <a:p>
                      <a:pPr marL="0" marR="0">
                        <a:lnSpc>
                          <a:spcPct val="107000"/>
                        </a:lnSpc>
                        <a:spcBef>
                          <a:spcPts val="0"/>
                        </a:spcBef>
                        <a:spcAft>
                          <a:spcPts val="0"/>
                        </a:spcAft>
                      </a:pPr>
                      <a:r>
                        <a:rPr lang="en-US" sz="1300" cap="none" spc="0">
                          <a:solidFill>
                            <a:schemeClr val="tx1"/>
                          </a:solidFill>
                          <a:effectLst/>
                        </a:rPr>
                        <a:t>A1-F</a:t>
                      </a:r>
                      <a:endParaRPr lang="en-US" sz="13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05528" marR="105528" marT="105528" marB="105528">
                    <a:lnL w="12700" cmpd="sng">
                      <a:noFill/>
                      <a:prstDash val="solid"/>
                    </a:lnL>
                    <a:lnR w="12700" cmpd="sng">
                      <a:noFill/>
                      <a:prstDash val="solid"/>
                    </a:lnR>
                    <a:lnT w="38100" cmpd="sng">
                      <a:noFill/>
                    </a:lnT>
                    <a:lnB w="12700" cmpd="sng">
                      <a:noFill/>
                      <a:prstDash val="solid"/>
                    </a:lnB>
                    <a:noFill/>
                  </a:tcPr>
                </a:tc>
                <a:tc>
                  <a:txBody>
                    <a:bodyPr/>
                    <a:lstStyle/>
                    <a:p>
                      <a:pPr marL="0" marR="0">
                        <a:lnSpc>
                          <a:spcPct val="107000"/>
                        </a:lnSpc>
                        <a:spcBef>
                          <a:spcPts val="0"/>
                        </a:spcBef>
                        <a:spcAft>
                          <a:spcPts val="0"/>
                        </a:spcAft>
                      </a:pPr>
                      <a:r>
                        <a:rPr lang="en-US" sz="1300" cap="none" spc="0">
                          <a:solidFill>
                            <a:schemeClr val="tx1"/>
                          </a:solidFill>
                          <a:effectLst/>
                        </a:rPr>
                        <a:t>An Interface that allows the customers to view product</a:t>
                      </a:r>
                      <a:endParaRPr lang="en-US" sz="13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05528" marR="105528" marT="105528" marB="105528">
                    <a:lnL w="12700" cmpd="sng">
                      <a:noFill/>
                      <a:prstDash val="solid"/>
                    </a:lnL>
                    <a:lnR w="12700" cmpd="sng">
                      <a:noFill/>
                      <a:prstDash val="solid"/>
                    </a:lnR>
                    <a:lnT w="38100" cmpd="sng">
                      <a:noFill/>
                    </a:lnT>
                    <a:lnB w="12700" cmpd="sng">
                      <a:noFill/>
                      <a:prstDash val="solid"/>
                    </a:lnB>
                    <a:noFill/>
                  </a:tcPr>
                </a:tc>
                <a:tc>
                  <a:txBody>
                    <a:bodyPr/>
                    <a:lstStyle/>
                    <a:p>
                      <a:pPr marL="0" marR="0">
                        <a:lnSpc>
                          <a:spcPct val="107000"/>
                        </a:lnSpc>
                        <a:spcBef>
                          <a:spcPts val="0"/>
                        </a:spcBef>
                        <a:spcAft>
                          <a:spcPts val="0"/>
                        </a:spcAft>
                      </a:pPr>
                      <a:r>
                        <a:rPr lang="en-US" sz="1300" cap="none" spc="0">
                          <a:solidFill>
                            <a:schemeClr val="tx1"/>
                          </a:solidFill>
                          <a:effectLst/>
                        </a:rPr>
                        <a:t> </a:t>
                      </a:r>
                      <a:endParaRPr lang="en-US" sz="13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05528" marR="105528" marT="105528" marB="105528">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37324063"/>
                  </a:ext>
                </a:extLst>
              </a:tr>
              <a:tr h="464389">
                <a:tc>
                  <a:txBody>
                    <a:bodyPr/>
                    <a:lstStyle/>
                    <a:p>
                      <a:pPr marL="0" marR="0">
                        <a:lnSpc>
                          <a:spcPct val="107000"/>
                        </a:lnSpc>
                        <a:spcBef>
                          <a:spcPts val="0"/>
                        </a:spcBef>
                        <a:spcAft>
                          <a:spcPts val="0"/>
                        </a:spcAft>
                      </a:pPr>
                      <a:r>
                        <a:rPr lang="en-US" sz="1300" cap="none" spc="0">
                          <a:solidFill>
                            <a:schemeClr val="tx1"/>
                          </a:solidFill>
                          <a:effectLst/>
                        </a:rPr>
                        <a:t>A1F-01</a:t>
                      </a:r>
                      <a:endParaRPr lang="en-US" sz="13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05528" marR="105528" marT="105528" marB="105528">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300" cap="none" spc="0">
                          <a:solidFill>
                            <a:schemeClr val="tx1"/>
                          </a:solidFill>
                          <a:effectLst/>
                        </a:rPr>
                        <a:t>Users should be able to navigate products by shop or by product type.</a:t>
                      </a:r>
                      <a:endParaRPr lang="en-US" sz="13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05528" marR="105528" marT="105528" marB="105528">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300" cap="none" spc="0">
                          <a:solidFill>
                            <a:schemeClr val="tx1"/>
                          </a:solidFill>
                          <a:effectLst/>
                        </a:rPr>
                        <a:t>M</a:t>
                      </a:r>
                      <a:endParaRPr lang="en-US" sz="13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05528" marR="105528" marT="105528" marB="105528">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2823723452"/>
                  </a:ext>
                </a:extLst>
              </a:tr>
              <a:tr h="464389">
                <a:tc>
                  <a:txBody>
                    <a:bodyPr/>
                    <a:lstStyle/>
                    <a:p>
                      <a:pPr marL="0" marR="0">
                        <a:lnSpc>
                          <a:spcPct val="107000"/>
                        </a:lnSpc>
                        <a:spcBef>
                          <a:spcPts val="0"/>
                        </a:spcBef>
                        <a:spcAft>
                          <a:spcPts val="0"/>
                        </a:spcAft>
                      </a:pPr>
                      <a:r>
                        <a:rPr lang="en-US" sz="1300" cap="none" spc="0">
                          <a:solidFill>
                            <a:schemeClr val="tx1"/>
                          </a:solidFill>
                          <a:effectLst/>
                        </a:rPr>
                        <a:t>A1F-02</a:t>
                      </a:r>
                      <a:endParaRPr lang="en-US" sz="13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05528" marR="105528" marT="105528" marB="105528">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300" cap="none" spc="0">
                          <a:solidFill>
                            <a:schemeClr val="tx1"/>
                          </a:solidFill>
                          <a:effectLst/>
                        </a:rPr>
                        <a:t>The product of each traders will not overlap, and products will be unique to them.</a:t>
                      </a:r>
                      <a:endParaRPr lang="en-US" sz="13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05528" marR="105528" marT="105528" marB="105528">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300" cap="none" spc="0">
                          <a:solidFill>
                            <a:schemeClr val="tx1"/>
                          </a:solidFill>
                          <a:effectLst/>
                        </a:rPr>
                        <a:t>M</a:t>
                      </a:r>
                      <a:endParaRPr lang="en-US" sz="13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05528" marR="105528" marT="105528" marB="105528">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831994441"/>
                  </a:ext>
                </a:extLst>
              </a:tr>
              <a:tr h="680235">
                <a:tc>
                  <a:txBody>
                    <a:bodyPr/>
                    <a:lstStyle/>
                    <a:p>
                      <a:pPr marL="0" marR="0">
                        <a:lnSpc>
                          <a:spcPct val="107000"/>
                        </a:lnSpc>
                        <a:spcBef>
                          <a:spcPts val="0"/>
                        </a:spcBef>
                        <a:spcAft>
                          <a:spcPts val="0"/>
                        </a:spcAft>
                      </a:pPr>
                      <a:r>
                        <a:rPr lang="en-US" sz="1300" cap="none" spc="0">
                          <a:solidFill>
                            <a:schemeClr val="tx1"/>
                          </a:solidFill>
                          <a:effectLst/>
                        </a:rPr>
                        <a:t>A1F-03</a:t>
                      </a:r>
                      <a:endParaRPr lang="en-US" sz="13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05528" marR="105528" marT="105528" marB="105528">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300" cap="none" spc="0">
                          <a:solidFill>
                            <a:schemeClr val="tx1"/>
                          </a:solidFill>
                          <a:effectLst/>
                        </a:rPr>
                        <a:t>Viewable on mobile as well as desktop devices and viewable on the most popular browsers.</a:t>
                      </a:r>
                      <a:endParaRPr lang="en-US" sz="13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05528" marR="105528" marT="105528" marB="105528">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300" cap="none" spc="0">
                          <a:solidFill>
                            <a:schemeClr val="tx1"/>
                          </a:solidFill>
                          <a:effectLst/>
                        </a:rPr>
                        <a:t>M</a:t>
                      </a:r>
                      <a:endParaRPr lang="en-US" sz="13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05528" marR="105528" marT="105528" marB="105528">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978916786"/>
                  </a:ext>
                </a:extLst>
              </a:tr>
              <a:tr h="680235">
                <a:tc>
                  <a:txBody>
                    <a:bodyPr/>
                    <a:lstStyle/>
                    <a:p>
                      <a:pPr marL="0" marR="0">
                        <a:lnSpc>
                          <a:spcPct val="107000"/>
                        </a:lnSpc>
                        <a:spcBef>
                          <a:spcPts val="0"/>
                        </a:spcBef>
                        <a:spcAft>
                          <a:spcPts val="0"/>
                        </a:spcAft>
                      </a:pPr>
                      <a:r>
                        <a:rPr lang="en-US" sz="1300" cap="none" spc="0">
                          <a:solidFill>
                            <a:schemeClr val="tx1"/>
                          </a:solidFill>
                          <a:effectLst/>
                        </a:rPr>
                        <a:t>A1F-04</a:t>
                      </a:r>
                      <a:endParaRPr lang="en-US" sz="13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05528" marR="105528" marT="105528" marB="105528">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300" cap="none" spc="0">
                          <a:solidFill>
                            <a:schemeClr val="tx1"/>
                          </a:solidFill>
                          <a:effectLst/>
                        </a:rPr>
                        <a:t>Each product will have name, product type, short description, quantity, price, image and traders.</a:t>
                      </a:r>
                      <a:endParaRPr lang="en-US" sz="13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05528" marR="105528" marT="105528" marB="105528">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300" cap="none" spc="0">
                          <a:solidFill>
                            <a:schemeClr val="tx1"/>
                          </a:solidFill>
                          <a:effectLst/>
                        </a:rPr>
                        <a:t>M</a:t>
                      </a:r>
                      <a:endParaRPr lang="en-US" sz="13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05528" marR="105528" marT="105528" marB="105528">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74826397"/>
                  </a:ext>
                </a:extLst>
              </a:tr>
              <a:tr h="464389">
                <a:tc>
                  <a:txBody>
                    <a:bodyPr/>
                    <a:lstStyle/>
                    <a:p>
                      <a:pPr marL="0" marR="0">
                        <a:lnSpc>
                          <a:spcPct val="107000"/>
                        </a:lnSpc>
                        <a:spcBef>
                          <a:spcPts val="0"/>
                        </a:spcBef>
                        <a:spcAft>
                          <a:spcPts val="0"/>
                        </a:spcAft>
                      </a:pPr>
                      <a:r>
                        <a:rPr lang="en-US" sz="1300" cap="none" spc="0">
                          <a:solidFill>
                            <a:schemeClr val="tx1"/>
                          </a:solidFill>
                          <a:effectLst/>
                        </a:rPr>
                        <a:t>A1F-05</a:t>
                      </a:r>
                      <a:endParaRPr lang="en-US" sz="13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05528" marR="105528" marT="105528" marB="105528">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300" cap="none" spc="0">
                          <a:solidFill>
                            <a:schemeClr val="tx1"/>
                          </a:solidFill>
                          <a:effectLst/>
                        </a:rPr>
                        <a:t>Customer registration and login system.</a:t>
                      </a:r>
                      <a:endParaRPr lang="en-US" sz="13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05528" marR="105528" marT="105528" marB="105528">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300" cap="none" spc="0">
                          <a:solidFill>
                            <a:schemeClr val="tx1"/>
                          </a:solidFill>
                          <a:effectLst/>
                        </a:rPr>
                        <a:t>M</a:t>
                      </a:r>
                      <a:endParaRPr lang="en-US" sz="13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05528" marR="105528" marT="105528" marB="105528">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55124936"/>
                  </a:ext>
                </a:extLst>
              </a:tr>
              <a:tr h="464389">
                <a:tc>
                  <a:txBody>
                    <a:bodyPr/>
                    <a:lstStyle/>
                    <a:p>
                      <a:pPr marL="0" marR="0">
                        <a:lnSpc>
                          <a:spcPct val="107000"/>
                        </a:lnSpc>
                        <a:spcBef>
                          <a:spcPts val="0"/>
                        </a:spcBef>
                        <a:spcAft>
                          <a:spcPts val="0"/>
                        </a:spcAft>
                      </a:pPr>
                      <a:r>
                        <a:rPr lang="en-US" sz="1300" cap="none" spc="0">
                          <a:solidFill>
                            <a:schemeClr val="tx1"/>
                          </a:solidFill>
                          <a:effectLst/>
                        </a:rPr>
                        <a:t>A1F-06</a:t>
                      </a:r>
                      <a:endParaRPr lang="en-US" sz="13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05528" marR="105528" marT="105528" marB="105528">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300" cap="none" spc="0">
                          <a:solidFill>
                            <a:schemeClr val="tx1"/>
                          </a:solidFill>
                          <a:effectLst/>
                        </a:rPr>
                        <a:t>Customer will be able to view ten shops.</a:t>
                      </a:r>
                      <a:endParaRPr lang="en-US" sz="13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05528" marR="105528" marT="105528" marB="105528">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300" cap="none" spc="0">
                          <a:solidFill>
                            <a:schemeClr val="tx1"/>
                          </a:solidFill>
                          <a:effectLst/>
                        </a:rPr>
                        <a:t>M</a:t>
                      </a:r>
                      <a:endParaRPr lang="en-US" sz="13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05528" marR="105528" marT="105528" marB="105528">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705613972"/>
                  </a:ext>
                </a:extLst>
              </a:tr>
              <a:tr h="464389">
                <a:tc>
                  <a:txBody>
                    <a:bodyPr/>
                    <a:lstStyle/>
                    <a:p>
                      <a:pPr marL="0" marR="0">
                        <a:lnSpc>
                          <a:spcPct val="107000"/>
                        </a:lnSpc>
                        <a:spcBef>
                          <a:spcPts val="0"/>
                        </a:spcBef>
                        <a:spcAft>
                          <a:spcPts val="0"/>
                        </a:spcAft>
                      </a:pPr>
                      <a:r>
                        <a:rPr lang="en-US" sz="1300" cap="none" spc="0">
                          <a:solidFill>
                            <a:schemeClr val="tx1"/>
                          </a:solidFill>
                          <a:effectLst/>
                        </a:rPr>
                        <a:t>A1F-07</a:t>
                      </a:r>
                      <a:endParaRPr lang="en-US" sz="13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05528" marR="105528" marT="105528" marB="105528">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300" cap="none" spc="0">
                          <a:solidFill>
                            <a:schemeClr val="tx1"/>
                          </a:solidFill>
                          <a:effectLst/>
                        </a:rPr>
                        <a:t>Customer will be able to check out and select collection slots.</a:t>
                      </a:r>
                      <a:endParaRPr lang="en-US" sz="13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05528" marR="105528" marT="105528" marB="105528">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300" cap="none" spc="0">
                          <a:solidFill>
                            <a:schemeClr val="tx1"/>
                          </a:solidFill>
                          <a:effectLst/>
                        </a:rPr>
                        <a:t>M</a:t>
                      </a:r>
                      <a:endParaRPr lang="en-US" sz="13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05528" marR="105528" marT="105528" marB="105528">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059150236"/>
                  </a:ext>
                </a:extLst>
              </a:tr>
              <a:tr h="464389">
                <a:tc>
                  <a:txBody>
                    <a:bodyPr/>
                    <a:lstStyle/>
                    <a:p>
                      <a:pPr marL="0" marR="0">
                        <a:lnSpc>
                          <a:spcPct val="107000"/>
                        </a:lnSpc>
                        <a:spcBef>
                          <a:spcPts val="0"/>
                        </a:spcBef>
                        <a:spcAft>
                          <a:spcPts val="0"/>
                        </a:spcAft>
                      </a:pPr>
                      <a:r>
                        <a:rPr lang="en-US" sz="1300" cap="none" spc="0">
                          <a:solidFill>
                            <a:schemeClr val="tx1"/>
                          </a:solidFill>
                          <a:effectLst/>
                        </a:rPr>
                        <a:t>A1F-08</a:t>
                      </a:r>
                      <a:endParaRPr lang="en-US" sz="13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05528" marR="105528" marT="105528" marB="105528">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300" cap="none" spc="0">
                          <a:solidFill>
                            <a:schemeClr val="tx1"/>
                          </a:solidFill>
                          <a:effectLst/>
                        </a:rPr>
                        <a:t>Customers will be able to make payment via online payment gateway.</a:t>
                      </a:r>
                      <a:endParaRPr lang="en-US" sz="13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05528" marR="105528" marT="105528" marB="105528">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300" cap="none" spc="0">
                          <a:solidFill>
                            <a:schemeClr val="tx1"/>
                          </a:solidFill>
                          <a:effectLst/>
                        </a:rPr>
                        <a:t>M</a:t>
                      </a:r>
                      <a:endParaRPr lang="en-US" sz="1300" cap="none" spc="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05528" marR="105528" marT="105528" marB="105528">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280136795"/>
                  </a:ext>
                </a:extLst>
              </a:tr>
            </a:tbl>
          </a:graphicData>
        </a:graphic>
      </p:graphicFrame>
    </p:spTree>
    <p:extLst>
      <p:ext uri="{BB962C8B-B14F-4D97-AF65-F5344CB8AC3E}">
        <p14:creationId xmlns:p14="http://schemas.microsoft.com/office/powerpoint/2010/main" val="3131443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E48BB1D-AC11-4FBB-A93C-5F95ACFCCEBE}"/>
              </a:ext>
            </a:extLst>
          </p:cNvPr>
          <p:cNvGraphicFramePr>
            <a:graphicFrameLocks noGrp="1"/>
          </p:cNvGraphicFramePr>
          <p:nvPr>
            <p:extLst>
              <p:ext uri="{D42A27DB-BD31-4B8C-83A1-F6EECF244321}">
                <p14:modId xmlns:p14="http://schemas.microsoft.com/office/powerpoint/2010/main" val="2229696038"/>
              </p:ext>
            </p:extLst>
          </p:nvPr>
        </p:nvGraphicFramePr>
        <p:xfrm>
          <a:off x="1677513" y="643466"/>
          <a:ext cx="8836975" cy="5571076"/>
        </p:xfrm>
        <a:graphic>
          <a:graphicData uri="http://schemas.openxmlformats.org/drawingml/2006/table">
            <a:tbl>
              <a:tblPr firstRow="1" bandRow="1">
                <a:noFill/>
                <a:tableStyleId>{9D7B26C5-4107-4FEC-AEDC-1716B250A1EF}</a:tableStyleId>
              </a:tblPr>
              <a:tblGrid>
                <a:gridCol w="1119213">
                  <a:extLst>
                    <a:ext uri="{9D8B030D-6E8A-4147-A177-3AD203B41FA5}">
                      <a16:colId xmlns:a16="http://schemas.microsoft.com/office/drawing/2014/main" val="2877686297"/>
                    </a:ext>
                  </a:extLst>
                </a:gridCol>
                <a:gridCol w="6819829">
                  <a:extLst>
                    <a:ext uri="{9D8B030D-6E8A-4147-A177-3AD203B41FA5}">
                      <a16:colId xmlns:a16="http://schemas.microsoft.com/office/drawing/2014/main" val="2224316154"/>
                    </a:ext>
                  </a:extLst>
                </a:gridCol>
                <a:gridCol w="897933">
                  <a:extLst>
                    <a:ext uri="{9D8B030D-6E8A-4147-A177-3AD203B41FA5}">
                      <a16:colId xmlns:a16="http://schemas.microsoft.com/office/drawing/2014/main" val="1131724286"/>
                    </a:ext>
                  </a:extLst>
                </a:gridCol>
              </a:tblGrid>
              <a:tr h="466502">
                <a:tc>
                  <a:txBody>
                    <a:bodyPr/>
                    <a:lstStyle/>
                    <a:p>
                      <a:pPr marL="0" marR="0">
                        <a:lnSpc>
                          <a:spcPct val="107000"/>
                        </a:lnSpc>
                        <a:spcBef>
                          <a:spcPts val="0"/>
                        </a:spcBef>
                        <a:spcAft>
                          <a:spcPts val="0"/>
                        </a:spcAft>
                      </a:pPr>
                      <a:r>
                        <a:rPr lang="en-US" sz="14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A1F-09</a:t>
                      </a:r>
                    </a:p>
                  </a:txBody>
                  <a:tcPr marL="166030" marR="99618" marT="99618" marB="99618">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marL="0" marR="0">
                        <a:lnSpc>
                          <a:spcPct val="107000"/>
                        </a:lnSpc>
                        <a:spcBef>
                          <a:spcPts val="0"/>
                        </a:spcBef>
                        <a:spcAft>
                          <a:spcPts val="0"/>
                        </a:spcAft>
                      </a:pPr>
                      <a:r>
                        <a:rPr lang="en-US" sz="14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Users will be able to search products by open search.</a:t>
                      </a:r>
                    </a:p>
                  </a:txBody>
                  <a:tcPr marL="166030" marR="99618" marT="99618" marB="99618">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marL="0" marR="0">
                        <a:lnSpc>
                          <a:spcPct val="107000"/>
                        </a:lnSpc>
                        <a:spcBef>
                          <a:spcPts val="0"/>
                        </a:spcBef>
                        <a:spcAft>
                          <a:spcPts val="0"/>
                        </a:spcAft>
                      </a:pPr>
                      <a:r>
                        <a:rPr lang="en-US" sz="14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a:t>
                      </a:r>
                    </a:p>
                  </a:txBody>
                  <a:tcPr marL="166030" marR="99618" marT="99618" marB="99618">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3093234964"/>
                  </a:ext>
                </a:extLst>
              </a:tr>
              <a:tr h="693016">
                <a:tc>
                  <a:txBody>
                    <a:bodyPr/>
                    <a:lstStyle/>
                    <a:p>
                      <a:pPr marL="0" marR="0">
                        <a:lnSpc>
                          <a:spcPct val="107000"/>
                        </a:lnSpc>
                        <a:spcBef>
                          <a:spcPts val="0"/>
                        </a:spcBef>
                        <a:spcAft>
                          <a:spcPts val="0"/>
                        </a:spcAft>
                      </a:pPr>
                      <a:r>
                        <a:rPr lang="en-US" sz="14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A1F-10</a:t>
                      </a:r>
                      <a:endParaRPr lang="en-US" sz="1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66030" marR="99618" marT="99618" marB="99618">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a:lnSpc>
                          <a:spcPct val="107000"/>
                        </a:lnSpc>
                        <a:spcBef>
                          <a:spcPts val="0"/>
                        </a:spcBef>
                        <a:spcAft>
                          <a:spcPts val="0"/>
                        </a:spcAft>
                      </a:pPr>
                      <a:r>
                        <a:rPr lang="en-US" sz="1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Users will be able to access their account and can update, edit, delete their account info including profile pictures.</a:t>
                      </a:r>
                    </a:p>
                  </a:txBody>
                  <a:tcPr marL="166030" marR="99618" marT="99618" marB="9961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a:lnSpc>
                          <a:spcPct val="107000"/>
                        </a:lnSpc>
                        <a:spcBef>
                          <a:spcPts val="0"/>
                        </a:spcBef>
                        <a:spcAft>
                          <a:spcPts val="0"/>
                        </a:spcAft>
                      </a:pPr>
                      <a:r>
                        <a:rPr lang="en-US" sz="14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S</a:t>
                      </a:r>
                      <a:endParaRPr lang="en-US" sz="1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66030" marR="99618" marT="99618" marB="9961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7324063"/>
                  </a:ext>
                </a:extLst>
              </a:tr>
              <a:tr h="466502">
                <a:tc>
                  <a:txBody>
                    <a:bodyPr/>
                    <a:lstStyle/>
                    <a:p>
                      <a:pPr marL="0" marR="0">
                        <a:lnSpc>
                          <a:spcPct val="107000"/>
                        </a:lnSpc>
                        <a:spcBef>
                          <a:spcPts val="0"/>
                        </a:spcBef>
                        <a:spcAft>
                          <a:spcPts val="0"/>
                        </a:spcAft>
                      </a:pPr>
                      <a:r>
                        <a:rPr lang="en-US" sz="14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A1F-11</a:t>
                      </a:r>
                      <a:endParaRPr lang="en-US" sz="1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66030" marR="99618" marT="99618" marB="99618">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a:lnSpc>
                          <a:spcPct val="107000"/>
                        </a:lnSpc>
                        <a:spcBef>
                          <a:spcPts val="0"/>
                        </a:spcBef>
                        <a:spcAft>
                          <a:spcPts val="0"/>
                        </a:spcAft>
                      </a:pPr>
                      <a:r>
                        <a:rPr lang="en-US" sz="1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Users will be able to rate a product and provide a product review.</a:t>
                      </a:r>
                    </a:p>
                  </a:txBody>
                  <a:tcPr marL="166030" marR="99618" marT="99618" marB="9961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a:lnSpc>
                          <a:spcPct val="107000"/>
                        </a:lnSpc>
                        <a:spcBef>
                          <a:spcPts val="0"/>
                        </a:spcBef>
                        <a:spcAft>
                          <a:spcPts val="0"/>
                        </a:spcAft>
                      </a:pPr>
                      <a:r>
                        <a:rPr lang="en-US" sz="14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S</a:t>
                      </a:r>
                      <a:endParaRPr lang="en-US" sz="1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66030" marR="99618" marT="99618" marB="9961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2823723452"/>
                  </a:ext>
                </a:extLst>
              </a:tr>
              <a:tr h="693016">
                <a:tc>
                  <a:txBody>
                    <a:bodyPr/>
                    <a:lstStyle/>
                    <a:p>
                      <a:pPr marL="0" marR="0">
                        <a:lnSpc>
                          <a:spcPct val="107000"/>
                        </a:lnSpc>
                        <a:spcBef>
                          <a:spcPts val="0"/>
                        </a:spcBef>
                        <a:spcAft>
                          <a:spcPts val="0"/>
                        </a:spcAft>
                      </a:pPr>
                      <a:r>
                        <a:rPr lang="en-US" sz="14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A1F-12</a:t>
                      </a:r>
                      <a:endParaRPr lang="en-US" sz="1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66030" marR="99618" marT="99618" marB="99618">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a:lnSpc>
                          <a:spcPct val="107000"/>
                        </a:lnSpc>
                        <a:spcBef>
                          <a:spcPts val="0"/>
                        </a:spcBef>
                        <a:spcAft>
                          <a:spcPts val="0"/>
                        </a:spcAft>
                      </a:pPr>
                      <a:r>
                        <a:rPr lang="en-US" sz="1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Users will be able to sort products using filter such as price, ascending and descending order.</a:t>
                      </a:r>
                    </a:p>
                  </a:txBody>
                  <a:tcPr marL="166030" marR="99618" marT="99618" marB="9961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a:lnSpc>
                          <a:spcPct val="107000"/>
                        </a:lnSpc>
                        <a:spcBef>
                          <a:spcPts val="0"/>
                        </a:spcBef>
                        <a:spcAft>
                          <a:spcPts val="0"/>
                        </a:spcAft>
                      </a:pPr>
                      <a:r>
                        <a:rPr lang="en-US" sz="14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S</a:t>
                      </a:r>
                      <a:endParaRPr lang="en-US" sz="1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66030" marR="99618" marT="99618" marB="9961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831994441"/>
                  </a:ext>
                </a:extLst>
              </a:tr>
              <a:tr h="693016">
                <a:tc>
                  <a:txBody>
                    <a:bodyPr/>
                    <a:lstStyle/>
                    <a:p>
                      <a:pPr marL="0" marR="0">
                        <a:lnSpc>
                          <a:spcPct val="107000"/>
                        </a:lnSpc>
                        <a:spcBef>
                          <a:spcPts val="0"/>
                        </a:spcBef>
                        <a:spcAft>
                          <a:spcPts val="0"/>
                        </a:spcAft>
                      </a:pPr>
                      <a:r>
                        <a:rPr lang="en-US" sz="14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A2F</a:t>
                      </a:r>
                      <a:endParaRPr lang="en-US" sz="1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66030" marR="99618" marT="99618" marB="99618">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a:lnSpc>
                          <a:spcPct val="107000"/>
                        </a:lnSpc>
                        <a:spcBef>
                          <a:spcPts val="0"/>
                        </a:spcBef>
                        <a:spcAft>
                          <a:spcPts val="0"/>
                        </a:spcAft>
                      </a:pPr>
                      <a:r>
                        <a:rPr lang="en-US" sz="14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The Interface will allow the customers to select activities to temporarily store in a favorites collection</a:t>
                      </a:r>
                      <a:endParaRPr lang="en-US" sz="1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66030" marR="99618" marT="99618" marB="9961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a:lnSpc>
                          <a:spcPct val="107000"/>
                        </a:lnSpc>
                        <a:spcBef>
                          <a:spcPts val="0"/>
                        </a:spcBef>
                        <a:spcAft>
                          <a:spcPts val="0"/>
                        </a:spcAft>
                      </a:pPr>
                      <a:r>
                        <a:rPr lang="en-US" sz="14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66030" marR="99618" marT="99618" marB="9961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978916786"/>
                  </a:ext>
                </a:extLst>
              </a:tr>
              <a:tr h="466502">
                <a:tc>
                  <a:txBody>
                    <a:bodyPr/>
                    <a:lstStyle/>
                    <a:p>
                      <a:pPr marL="0" marR="0">
                        <a:lnSpc>
                          <a:spcPct val="107000"/>
                        </a:lnSpc>
                        <a:spcBef>
                          <a:spcPts val="0"/>
                        </a:spcBef>
                        <a:spcAft>
                          <a:spcPts val="0"/>
                        </a:spcAft>
                      </a:pPr>
                      <a:r>
                        <a:rPr lang="en-US" sz="14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A2F-01</a:t>
                      </a:r>
                      <a:endParaRPr lang="en-US" sz="1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66030" marR="99618" marT="99618" marB="99618">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a:lnSpc>
                          <a:spcPct val="107000"/>
                        </a:lnSpc>
                        <a:spcBef>
                          <a:spcPts val="0"/>
                        </a:spcBef>
                        <a:spcAft>
                          <a:spcPts val="0"/>
                        </a:spcAft>
                      </a:pPr>
                      <a:r>
                        <a:rPr lang="en-US" sz="1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Single basket that holds goods that spans all traders and requires a single payment.</a:t>
                      </a:r>
                    </a:p>
                  </a:txBody>
                  <a:tcPr marL="166030" marR="99618" marT="99618" marB="9961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a:lnSpc>
                          <a:spcPct val="107000"/>
                        </a:lnSpc>
                        <a:spcBef>
                          <a:spcPts val="0"/>
                        </a:spcBef>
                        <a:spcAft>
                          <a:spcPts val="0"/>
                        </a:spcAft>
                      </a:pPr>
                      <a:r>
                        <a:rPr lang="en-US" sz="14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M</a:t>
                      </a:r>
                      <a:endParaRPr lang="en-US" sz="1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66030" marR="99618" marT="99618" marB="9961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574826397"/>
                  </a:ext>
                </a:extLst>
              </a:tr>
              <a:tr h="466502">
                <a:tc>
                  <a:txBody>
                    <a:bodyPr/>
                    <a:lstStyle/>
                    <a:p>
                      <a:pPr marL="0" marR="0">
                        <a:lnSpc>
                          <a:spcPct val="107000"/>
                        </a:lnSpc>
                        <a:spcBef>
                          <a:spcPts val="0"/>
                        </a:spcBef>
                        <a:spcAft>
                          <a:spcPts val="0"/>
                        </a:spcAft>
                      </a:pPr>
                      <a:r>
                        <a:rPr lang="en-US" sz="14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A2F-02</a:t>
                      </a:r>
                      <a:endParaRPr lang="en-US" sz="1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66030" marR="99618" marT="99618" marB="99618">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a:lnSpc>
                          <a:spcPct val="107000"/>
                        </a:lnSpc>
                        <a:spcBef>
                          <a:spcPts val="0"/>
                        </a:spcBef>
                        <a:spcAft>
                          <a:spcPts val="0"/>
                        </a:spcAft>
                      </a:pPr>
                      <a:r>
                        <a:rPr lang="en-US" sz="1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Customers will be able to view their orders</a:t>
                      </a:r>
                    </a:p>
                  </a:txBody>
                  <a:tcPr marL="166030" marR="99618" marT="99618" marB="9961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a:lnSpc>
                          <a:spcPct val="107000"/>
                        </a:lnSpc>
                        <a:spcBef>
                          <a:spcPts val="0"/>
                        </a:spcBef>
                        <a:spcAft>
                          <a:spcPts val="0"/>
                        </a:spcAft>
                      </a:pPr>
                      <a:r>
                        <a:rPr lang="en-US" sz="14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M</a:t>
                      </a:r>
                      <a:endParaRPr lang="en-US" sz="1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66030" marR="99618" marT="99618" marB="9961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55124936"/>
                  </a:ext>
                </a:extLst>
              </a:tr>
              <a:tr h="466502">
                <a:tc>
                  <a:txBody>
                    <a:bodyPr/>
                    <a:lstStyle/>
                    <a:p>
                      <a:pPr marL="0" marR="0">
                        <a:lnSpc>
                          <a:spcPct val="107000"/>
                        </a:lnSpc>
                        <a:spcBef>
                          <a:spcPts val="0"/>
                        </a:spcBef>
                        <a:spcAft>
                          <a:spcPts val="0"/>
                        </a:spcAft>
                      </a:pPr>
                      <a:r>
                        <a:rPr lang="en-US" sz="14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A2F-03</a:t>
                      </a:r>
                      <a:endParaRPr lang="en-US" sz="1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66030" marR="99618" marT="99618" marB="99618">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a:lnSpc>
                          <a:spcPct val="107000"/>
                        </a:lnSpc>
                        <a:spcBef>
                          <a:spcPts val="0"/>
                        </a:spcBef>
                        <a:spcAft>
                          <a:spcPts val="0"/>
                        </a:spcAft>
                      </a:pPr>
                      <a:r>
                        <a:rPr lang="en-US" sz="1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Customers will be able to view total price </a:t>
                      </a:r>
                    </a:p>
                  </a:txBody>
                  <a:tcPr marL="166030" marR="99618" marT="99618" marB="9961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a:lnSpc>
                          <a:spcPct val="107000"/>
                        </a:lnSpc>
                        <a:spcBef>
                          <a:spcPts val="0"/>
                        </a:spcBef>
                        <a:spcAft>
                          <a:spcPts val="0"/>
                        </a:spcAft>
                      </a:pPr>
                      <a:r>
                        <a:rPr lang="en-US" sz="14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M</a:t>
                      </a:r>
                      <a:endParaRPr lang="en-US" sz="1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66030" marR="99618" marT="99618" marB="9961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705613972"/>
                  </a:ext>
                </a:extLst>
              </a:tr>
              <a:tr h="693016">
                <a:tc>
                  <a:txBody>
                    <a:bodyPr/>
                    <a:lstStyle/>
                    <a:p>
                      <a:pPr marL="0" marR="0">
                        <a:lnSpc>
                          <a:spcPct val="107000"/>
                        </a:lnSpc>
                        <a:spcBef>
                          <a:spcPts val="0"/>
                        </a:spcBef>
                        <a:spcAft>
                          <a:spcPts val="0"/>
                        </a:spcAft>
                      </a:pPr>
                      <a:r>
                        <a:rPr lang="en-US" sz="14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A2F-04</a:t>
                      </a:r>
                      <a:endParaRPr lang="en-US" sz="1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66030" marR="99618" marT="99618" marB="99618">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a:lnSpc>
                          <a:spcPct val="107000"/>
                        </a:lnSpc>
                        <a:spcBef>
                          <a:spcPts val="0"/>
                        </a:spcBef>
                        <a:spcAft>
                          <a:spcPts val="0"/>
                        </a:spcAft>
                      </a:pPr>
                      <a:r>
                        <a:rPr lang="en-US" sz="1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The Cart will list product with a thumbnail image, price, quantity, total price and checkout or indicate no favorites are saved.</a:t>
                      </a:r>
                    </a:p>
                  </a:txBody>
                  <a:tcPr marL="166030" marR="99618" marT="99618" marB="9961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a:lnSpc>
                          <a:spcPct val="107000"/>
                        </a:lnSpc>
                        <a:spcBef>
                          <a:spcPts val="0"/>
                        </a:spcBef>
                        <a:spcAft>
                          <a:spcPts val="0"/>
                        </a:spcAft>
                      </a:pPr>
                      <a:r>
                        <a:rPr lang="en-US" sz="14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66030" marR="99618" marT="99618" marB="9961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59150236"/>
                  </a:ext>
                </a:extLst>
              </a:tr>
              <a:tr h="466502">
                <a:tc>
                  <a:txBody>
                    <a:bodyPr/>
                    <a:lstStyle/>
                    <a:p>
                      <a:pPr marL="0" marR="0">
                        <a:lnSpc>
                          <a:spcPct val="107000"/>
                        </a:lnSpc>
                        <a:spcBef>
                          <a:spcPts val="0"/>
                        </a:spcBef>
                        <a:spcAft>
                          <a:spcPts val="0"/>
                        </a:spcAft>
                      </a:pPr>
                      <a:r>
                        <a:rPr lang="en-US" sz="14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A2F-05</a:t>
                      </a:r>
                      <a:endParaRPr lang="en-US" sz="1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66030" marR="99618" marT="99618" marB="99618">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marL="0" marR="0">
                        <a:lnSpc>
                          <a:spcPct val="107000"/>
                        </a:lnSpc>
                        <a:spcBef>
                          <a:spcPts val="0"/>
                        </a:spcBef>
                        <a:spcAft>
                          <a:spcPts val="0"/>
                        </a:spcAft>
                      </a:pPr>
                      <a:r>
                        <a:rPr lang="en-US" sz="1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Customers should be able to remove individual item or all from cart</a:t>
                      </a:r>
                    </a:p>
                  </a:txBody>
                  <a:tcPr marL="166030" marR="99618" marT="99618" marB="9961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marL="0" marR="0">
                        <a:lnSpc>
                          <a:spcPct val="107000"/>
                        </a:lnSpc>
                        <a:spcBef>
                          <a:spcPts val="0"/>
                        </a:spcBef>
                        <a:spcAft>
                          <a:spcPts val="0"/>
                        </a:spcAft>
                      </a:pPr>
                      <a:r>
                        <a:rPr lang="en-US" sz="14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S</a:t>
                      </a:r>
                      <a:endParaRPr lang="en-US" sz="14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66030" marR="99618" marT="99618" marB="9961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1280136795"/>
                  </a:ext>
                </a:extLst>
              </a:tr>
            </a:tbl>
          </a:graphicData>
        </a:graphic>
      </p:graphicFrame>
    </p:spTree>
    <p:extLst>
      <p:ext uri="{BB962C8B-B14F-4D97-AF65-F5344CB8AC3E}">
        <p14:creationId xmlns:p14="http://schemas.microsoft.com/office/powerpoint/2010/main" val="2100739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D036A-E4D8-431C-A12A-18E49FADBF4A}"/>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b="1" kern="1200" dirty="0">
                <a:solidFill>
                  <a:schemeClr val="tx1"/>
                </a:solidFill>
                <a:latin typeface="+mj-lt"/>
                <a:ea typeface="+mj-ea"/>
                <a:cs typeface="+mj-cs"/>
              </a:rPr>
              <a:t>Part B: Registration and Login</a:t>
            </a:r>
          </a:p>
        </p:txBody>
      </p:sp>
      <p:cxnSp>
        <p:nvCxnSpPr>
          <p:cNvPr id="15"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3706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E48BB1D-AC11-4FBB-A93C-5F95ACFCCEBE}"/>
              </a:ext>
            </a:extLst>
          </p:cNvPr>
          <p:cNvGraphicFramePr>
            <a:graphicFrameLocks noGrp="1"/>
          </p:cNvGraphicFramePr>
          <p:nvPr>
            <p:extLst>
              <p:ext uri="{D42A27DB-BD31-4B8C-83A1-F6EECF244321}">
                <p14:modId xmlns:p14="http://schemas.microsoft.com/office/powerpoint/2010/main" val="2090679926"/>
              </p:ext>
            </p:extLst>
          </p:nvPr>
        </p:nvGraphicFramePr>
        <p:xfrm>
          <a:off x="643467" y="904671"/>
          <a:ext cx="10905067" cy="5048663"/>
        </p:xfrm>
        <a:graphic>
          <a:graphicData uri="http://schemas.openxmlformats.org/drawingml/2006/table">
            <a:tbl>
              <a:tblPr firstRow="1" bandRow="1">
                <a:noFill/>
                <a:tableStyleId>{9D7B26C5-4107-4FEC-AEDC-1716B250A1EF}</a:tableStyleId>
              </a:tblPr>
              <a:tblGrid>
                <a:gridCol w="2386254">
                  <a:extLst>
                    <a:ext uri="{9D8B030D-6E8A-4147-A177-3AD203B41FA5}">
                      <a16:colId xmlns:a16="http://schemas.microsoft.com/office/drawing/2014/main" val="2877686297"/>
                    </a:ext>
                  </a:extLst>
                </a:gridCol>
                <a:gridCol w="6407465">
                  <a:extLst>
                    <a:ext uri="{9D8B030D-6E8A-4147-A177-3AD203B41FA5}">
                      <a16:colId xmlns:a16="http://schemas.microsoft.com/office/drawing/2014/main" val="2224316154"/>
                    </a:ext>
                  </a:extLst>
                </a:gridCol>
                <a:gridCol w="2111348">
                  <a:extLst>
                    <a:ext uri="{9D8B030D-6E8A-4147-A177-3AD203B41FA5}">
                      <a16:colId xmlns:a16="http://schemas.microsoft.com/office/drawing/2014/main" val="1131724286"/>
                    </a:ext>
                  </a:extLst>
                </a:gridCol>
              </a:tblGrid>
              <a:tr h="1090570">
                <a:tc>
                  <a:txBody>
                    <a:bodyPr/>
                    <a:lstStyle/>
                    <a:p>
                      <a:pPr marL="0" marR="0" algn="ctr">
                        <a:lnSpc>
                          <a:spcPct val="107000"/>
                        </a:lnSpc>
                        <a:spcBef>
                          <a:spcPts val="0"/>
                        </a:spcBef>
                        <a:spcAft>
                          <a:spcPts val="0"/>
                        </a:spcAft>
                      </a:pPr>
                      <a:r>
                        <a:rPr lang="en-US" sz="1900" b="0" cap="all" spc="15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REQUIREMENT ID</a:t>
                      </a:r>
                    </a:p>
                  </a:txBody>
                  <a:tcPr marL="65760" marR="65760" marT="65760" marB="65760">
                    <a:lnL w="12700" cmpd="sng">
                      <a:noFill/>
                      <a:prstDash val="solid"/>
                    </a:lnL>
                    <a:lnR w="12700" cmpd="sng">
                      <a:noFill/>
                      <a:prstDash val="solid"/>
                    </a:lnR>
                    <a:lnT w="12700" cmpd="sng">
                      <a:noFill/>
                      <a:prstDash val="solid"/>
                    </a:lnT>
                    <a:lnB w="12700" cmpd="sng">
                      <a:noFill/>
                      <a:prstDash val="solid"/>
                    </a:lnB>
                    <a:solidFill>
                      <a:srgbClr val="505356"/>
                    </a:solidFill>
                  </a:tcPr>
                </a:tc>
                <a:tc>
                  <a:txBody>
                    <a:bodyPr/>
                    <a:lstStyle/>
                    <a:p>
                      <a:pPr marL="0" marR="0" algn="ctr">
                        <a:lnSpc>
                          <a:spcPct val="107000"/>
                        </a:lnSpc>
                        <a:spcBef>
                          <a:spcPts val="0"/>
                        </a:spcBef>
                        <a:spcAft>
                          <a:spcPts val="0"/>
                        </a:spcAft>
                      </a:pPr>
                      <a:r>
                        <a:rPr lang="en-US" sz="1900" b="0" cap="all" spc="15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DESCRIPTION</a:t>
                      </a:r>
                    </a:p>
                  </a:txBody>
                  <a:tcPr marL="65760" marR="65760" marT="65760" marB="65760">
                    <a:lnL w="12700" cmpd="sng">
                      <a:noFill/>
                      <a:prstDash val="solid"/>
                    </a:lnL>
                    <a:lnR w="12700" cmpd="sng">
                      <a:noFill/>
                      <a:prstDash val="solid"/>
                    </a:lnR>
                    <a:lnT w="12700" cmpd="sng">
                      <a:noFill/>
                      <a:prstDash val="solid"/>
                    </a:lnT>
                    <a:lnB w="12700" cmpd="sng">
                      <a:noFill/>
                      <a:prstDash val="solid"/>
                    </a:lnB>
                    <a:solidFill>
                      <a:srgbClr val="505356"/>
                    </a:solidFill>
                  </a:tcPr>
                </a:tc>
                <a:tc>
                  <a:txBody>
                    <a:bodyPr/>
                    <a:lstStyle/>
                    <a:p>
                      <a:pPr marL="0" marR="0" algn="ctr">
                        <a:lnSpc>
                          <a:spcPct val="107000"/>
                        </a:lnSpc>
                        <a:spcBef>
                          <a:spcPts val="0"/>
                        </a:spcBef>
                        <a:spcAft>
                          <a:spcPts val="0"/>
                        </a:spcAft>
                      </a:pPr>
                      <a:r>
                        <a:rPr lang="en-US" sz="1900" b="0" cap="all" spc="15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MOSCOW RULE</a:t>
                      </a:r>
                    </a:p>
                    <a:p>
                      <a:pPr marL="0" marR="0">
                        <a:lnSpc>
                          <a:spcPct val="107000"/>
                        </a:lnSpc>
                        <a:spcBef>
                          <a:spcPts val="0"/>
                        </a:spcBef>
                        <a:spcAft>
                          <a:spcPts val="0"/>
                        </a:spcAft>
                      </a:pPr>
                      <a:r>
                        <a:rPr lang="en-US" sz="1900" b="0" cap="all" spc="15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900" b="0" cap="all" spc="15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65760" marR="65760" marT="65760" marB="65760">
                    <a:lnL w="12700" cmpd="sng">
                      <a:noFill/>
                      <a:prstDash val="solid"/>
                    </a:lnL>
                    <a:lnR w="12700" cmpd="sng">
                      <a:noFill/>
                      <a:prstDash val="solid"/>
                    </a:lnR>
                    <a:lnT w="12700" cmpd="sng">
                      <a:noFill/>
                      <a:prstDash val="solid"/>
                    </a:lnT>
                    <a:lnB w="12700" cmpd="sng">
                      <a:noFill/>
                      <a:prstDash val="solid"/>
                    </a:lnB>
                    <a:solidFill>
                      <a:srgbClr val="505356"/>
                    </a:solidFill>
                  </a:tcPr>
                </a:tc>
                <a:extLst>
                  <a:ext uri="{0D108BD9-81ED-4DB2-BD59-A6C34878D82A}">
                    <a16:rowId xmlns:a16="http://schemas.microsoft.com/office/drawing/2014/main" val="3093234964"/>
                  </a:ext>
                </a:extLst>
              </a:tr>
              <a:tr h="390931">
                <a:tc>
                  <a:txBody>
                    <a:bodyPr/>
                    <a:lstStyle/>
                    <a:p>
                      <a:pPr marL="0" marR="0">
                        <a:lnSpc>
                          <a:spcPct val="107000"/>
                        </a:lnSpc>
                        <a:spcBef>
                          <a:spcPts val="0"/>
                        </a:spcBef>
                        <a:spcAft>
                          <a:spcPts val="0"/>
                        </a:spcAft>
                      </a:pPr>
                      <a:r>
                        <a:rPr lang="en-US" sz="13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B1F</a:t>
                      </a:r>
                      <a:endParaRPr lang="en-US" sz="13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760" marR="65760" marT="65760" marB="6576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3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Interface that allows new user registration and user login</a:t>
                      </a:r>
                      <a:endParaRPr lang="en-US" sz="13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760" marR="65760" marT="65760" marB="6576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3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3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760" marR="65760" marT="65760" marB="6576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7324063"/>
                  </a:ext>
                </a:extLst>
              </a:tr>
              <a:tr h="390931">
                <a:tc>
                  <a:txBody>
                    <a:bodyPr/>
                    <a:lstStyle/>
                    <a:p>
                      <a:pPr marL="0" marR="0">
                        <a:lnSpc>
                          <a:spcPct val="107000"/>
                        </a:lnSpc>
                        <a:spcBef>
                          <a:spcPts val="0"/>
                        </a:spcBef>
                        <a:spcAft>
                          <a:spcPts val="0"/>
                        </a:spcAft>
                      </a:pPr>
                      <a:r>
                        <a:rPr lang="en-US" sz="13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B1F-01</a:t>
                      </a:r>
                      <a:endParaRPr lang="en-US" sz="13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760" marR="65760" marT="65760" marB="6576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3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 login form for collecting username/email and password.</a:t>
                      </a:r>
                    </a:p>
                  </a:txBody>
                  <a:tcPr marL="65760" marR="65760" marT="65760" marB="6576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3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t>
                      </a:r>
                      <a:endParaRPr lang="en-US" sz="13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760" marR="65760" marT="65760" marB="6576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2823723452"/>
                  </a:ext>
                </a:extLst>
              </a:tr>
              <a:tr h="390931">
                <a:tc>
                  <a:txBody>
                    <a:bodyPr/>
                    <a:lstStyle/>
                    <a:p>
                      <a:pPr marL="0" marR="0">
                        <a:lnSpc>
                          <a:spcPct val="107000"/>
                        </a:lnSpc>
                        <a:spcBef>
                          <a:spcPts val="0"/>
                        </a:spcBef>
                        <a:spcAft>
                          <a:spcPts val="0"/>
                        </a:spcAft>
                      </a:pPr>
                      <a:r>
                        <a:rPr lang="en-US" sz="13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B1F-02</a:t>
                      </a:r>
                      <a:endParaRPr lang="en-US" sz="13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760" marR="65760" marT="65760" marB="6576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3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Login button will be displayed on every page if the user is not logged in.</a:t>
                      </a:r>
                    </a:p>
                  </a:txBody>
                  <a:tcPr marL="65760" marR="65760" marT="65760" marB="6576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3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a:t>
                      </a:r>
                      <a:endParaRPr lang="en-US" sz="13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760" marR="65760" marT="65760" marB="6576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831994441"/>
                  </a:ext>
                </a:extLst>
              </a:tr>
              <a:tr h="390931">
                <a:tc>
                  <a:txBody>
                    <a:bodyPr/>
                    <a:lstStyle/>
                    <a:p>
                      <a:pPr marL="0" marR="0">
                        <a:lnSpc>
                          <a:spcPct val="107000"/>
                        </a:lnSpc>
                        <a:spcBef>
                          <a:spcPts val="0"/>
                        </a:spcBef>
                        <a:spcAft>
                          <a:spcPts val="0"/>
                        </a:spcAft>
                      </a:pPr>
                      <a:r>
                        <a:rPr lang="en-US" sz="13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B1F-03</a:t>
                      </a:r>
                      <a:endParaRPr lang="en-US" sz="13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760" marR="65760" marT="65760" marB="6576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3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Registration form for unregistered user login attempt.</a:t>
                      </a:r>
                    </a:p>
                  </a:txBody>
                  <a:tcPr marL="65760" marR="65760" marT="65760" marB="6576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3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t>
                      </a:r>
                      <a:endParaRPr lang="en-US" sz="13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760" marR="65760" marT="65760" marB="6576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978916786"/>
                  </a:ext>
                </a:extLst>
              </a:tr>
              <a:tr h="390931">
                <a:tc>
                  <a:txBody>
                    <a:bodyPr/>
                    <a:lstStyle/>
                    <a:p>
                      <a:pPr marL="0" marR="0">
                        <a:lnSpc>
                          <a:spcPct val="107000"/>
                        </a:lnSpc>
                        <a:spcBef>
                          <a:spcPts val="0"/>
                        </a:spcBef>
                        <a:spcAft>
                          <a:spcPts val="0"/>
                        </a:spcAft>
                      </a:pPr>
                      <a:r>
                        <a:rPr lang="en-US" sz="13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B1F-04</a:t>
                      </a:r>
                      <a:endParaRPr lang="en-US" sz="13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760" marR="65760" marT="65760" marB="6576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3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Server-side validation for user registration and user login.</a:t>
                      </a:r>
                    </a:p>
                  </a:txBody>
                  <a:tcPr marL="65760" marR="65760" marT="65760" marB="6576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3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a:t>
                      </a:r>
                      <a:endParaRPr lang="en-US" sz="13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760" marR="65760" marT="65760" marB="6576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74826397"/>
                  </a:ext>
                </a:extLst>
              </a:tr>
              <a:tr h="610788">
                <a:tc>
                  <a:txBody>
                    <a:bodyPr/>
                    <a:lstStyle/>
                    <a:p>
                      <a:pPr marL="0" marR="0">
                        <a:lnSpc>
                          <a:spcPct val="107000"/>
                        </a:lnSpc>
                        <a:spcBef>
                          <a:spcPts val="0"/>
                        </a:spcBef>
                        <a:spcAft>
                          <a:spcPts val="0"/>
                        </a:spcAft>
                      </a:pPr>
                      <a:r>
                        <a:rPr lang="en-US" sz="13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B1F-05</a:t>
                      </a:r>
                      <a:endParaRPr lang="en-US" sz="13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760" marR="65760" marT="65760" marB="6576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3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Server validation that informs users if they attempt to</a:t>
                      </a:r>
                    </a:p>
                    <a:p>
                      <a:pPr marL="0" marR="0">
                        <a:lnSpc>
                          <a:spcPct val="107000"/>
                        </a:lnSpc>
                        <a:spcBef>
                          <a:spcPts val="0"/>
                        </a:spcBef>
                        <a:spcAft>
                          <a:spcPts val="0"/>
                        </a:spcAft>
                      </a:pPr>
                      <a:r>
                        <a:rPr lang="en-US" sz="13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log in using incorrect details</a:t>
                      </a:r>
                    </a:p>
                  </a:txBody>
                  <a:tcPr marL="65760" marR="65760" marT="65760" marB="6576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3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t>
                      </a:r>
                      <a:endParaRPr lang="en-US" sz="13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760" marR="65760" marT="65760" marB="6576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55124936"/>
                  </a:ext>
                </a:extLst>
              </a:tr>
              <a:tr h="390931">
                <a:tc>
                  <a:txBody>
                    <a:bodyPr/>
                    <a:lstStyle/>
                    <a:p>
                      <a:pPr marL="0" marR="0">
                        <a:lnSpc>
                          <a:spcPct val="107000"/>
                        </a:lnSpc>
                        <a:spcBef>
                          <a:spcPts val="0"/>
                        </a:spcBef>
                        <a:spcAft>
                          <a:spcPts val="0"/>
                        </a:spcAft>
                      </a:pPr>
                      <a:r>
                        <a:rPr lang="en-US" sz="13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B2F</a:t>
                      </a:r>
                      <a:endParaRPr lang="en-US" sz="13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760" marR="65760" marT="65760" marB="6576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3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Interface for user and trader login</a:t>
                      </a:r>
                      <a:endParaRPr lang="en-US" sz="13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760" marR="65760" marT="65760" marB="6576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3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3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760" marR="65760" marT="65760" marB="6576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705613972"/>
                  </a:ext>
                </a:extLst>
              </a:tr>
              <a:tr h="610788">
                <a:tc>
                  <a:txBody>
                    <a:bodyPr/>
                    <a:lstStyle/>
                    <a:p>
                      <a:pPr marL="0" marR="0">
                        <a:lnSpc>
                          <a:spcPct val="107000"/>
                        </a:lnSpc>
                        <a:spcBef>
                          <a:spcPts val="0"/>
                        </a:spcBef>
                        <a:spcAft>
                          <a:spcPts val="0"/>
                        </a:spcAft>
                      </a:pPr>
                      <a:r>
                        <a:rPr lang="en-US" sz="13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B2F-01</a:t>
                      </a:r>
                      <a:endParaRPr lang="en-US" sz="13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760" marR="65760" marT="65760" marB="6576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3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 form that collects first name, last name, email, address, mobile number, password and terms and conditions checkbox for user registration </a:t>
                      </a:r>
                    </a:p>
                  </a:txBody>
                  <a:tcPr marL="65760" marR="65760" marT="65760" marB="6576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3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a:t>
                      </a:r>
                      <a:endParaRPr lang="en-US" sz="13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760" marR="65760" marT="65760" marB="6576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059150236"/>
                  </a:ext>
                </a:extLst>
              </a:tr>
              <a:tr h="390931">
                <a:tc>
                  <a:txBody>
                    <a:bodyPr/>
                    <a:lstStyle/>
                    <a:p>
                      <a:pPr marL="0" marR="0">
                        <a:lnSpc>
                          <a:spcPct val="107000"/>
                        </a:lnSpc>
                        <a:spcBef>
                          <a:spcPts val="0"/>
                        </a:spcBef>
                        <a:spcAft>
                          <a:spcPts val="0"/>
                        </a:spcAft>
                      </a:pPr>
                      <a:r>
                        <a:rPr lang="en-US" sz="13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B2F-02</a:t>
                      </a:r>
                      <a:endParaRPr lang="en-US" sz="13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760" marR="65760" marT="65760" marB="6576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3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User registration confirmation through email address</a:t>
                      </a:r>
                    </a:p>
                  </a:txBody>
                  <a:tcPr marL="65760" marR="65760" marT="65760" marB="6576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3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a:t>
                      </a:r>
                      <a:endParaRPr lang="en-US" sz="13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5760" marR="65760" marT="65760" marB="6576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280136795"/>
                  </a:ext>
                </a:extLst>
              </a:tr>
            </a:tbl>
          </a:graphicData>
        </a:graphic>
      </p:graphicFrame>
    </p:spTree>
    <p:extLst>
      <p:ext uri="{BB962C8B-B14F-4D97-AF65-F5344CB8AC3E}">
        <p14:creationId xmlns:p14="http://schemas.microsoft.com/office/powerpoint/2010/main" val="1336389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E48BB1D-AC11-4FBB-A93C-5F95ACFCCEBE}"/>
              </a:ext>
            </a:extLst>
          </p:cNvPr>
          <p:cNvGraphicFramePr>
            <a:graphicFrameLocks noGrp="1"/>
          </p:cNvGraphicFramePr>
          <p:nvPr>
            <p:extLst>
              <p:ext uri="{D42A27DB-BD31-4B8C-83A1-F6EECF244321}">
                <p14:modId xmlns:p14="http://schemas.microsoft.com/office/powerpoint/2010/main" val="486097998"/>
              </p:ext>
            </p:extLst>
          </p:nvPr>
        </p:nvGraphicFramePr>
        <p:xfrm>
          <a:off x="1601735" y="643466"/>
          <a:ext cx="8988532" cy="5571069"/>
        </p:xfrm>
        <a:graphic>
          <a:graphicData uri="http://schemas.openxmlformats.org/drawingml/2006/table">
            <a:tbl>
              <a:tblPr firstRow="1" bandRow="1">
                <a:noFill/>
                <a:tableStyleId>{9D7B26C5-4107-4FEC-AEDC-1716B250A1EF}</a:tableStyleId>
              </a:tblPr>
              <a:tblGrid>
                <a:gridCol w="1581451">
                  <a:extLst>
                    <a:ext uri="{9D8B030D-6E8A-4147-A177-3AD203B41FA5}">
                      <a16:colId xmlns:a16="http://schemas.microsoft.com/office/drawing/2014/main" val="2877686297"/>
                    </a:ext>
                  </a:extLst>
                </a:gridCol>
                <a:gridCol w="6407147">
                  <a:extLst>
                    <a:ext uri="{9D8B030D-6E8A-4147-A177-3AD203B41FA5}">
                      <a16:colId xmlns:a16="http://schemas.microsoft.com/office/drawing/2014/main" val="2224316154"/>
                    </a:ext>
                  </a:extLst>
                </a:gridCol>
                <a:gridCol w="999934">
                  <a:extLst>
                    <a:ext uri="{9D8B030D-6E8A-4147-A177-3AD203B41FA5}">
                      <a16:colId xmlns:a16="http://schemas.microsoft.com/office/drawing/2014/main" val="1131724286"/>
                    </a:ext>
                  </a:extLst>
                </a:gridCol>
              </a:tblGrid>
              <a:tr h="615812">
                <a:tc>
                  <a:txBody>
                    <a:bodyPr/>
                    <a:lstStyle/>
                    <a:p>
                      <a:pPr marL="0" marR="0">
                        <a:lnSpc>
                          <a:spcPct val="107000"/>
                        </a:lnSpc>
                        <a:spcBef>
                          <a:spcPts val="0"/>
                        </a:spcBef>
                        <a:spcAft>
                          <a:spcPts val="0"/>
                        </a:spcAft>
                      </a:pPr>
                      <a:r>
                        <a:rPr lang="en-US" sz="12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B2F-03</a:t>
                      </a:r>
                    </a:p>
                  </a:txBody>
                  <a:tcPr marL="171442" marR="102865" marT="102865" marB="102865">
                    <a:lnL w="12700" cmpd="sng">
                      <a:noFill/>
                      <a:prstDash val="solid"/>
                    </a:lnL>
                    <a:lnR w="38100" cap="flat" cmpd="sng" algn="ctr">
                      <a:solidFill>
                        <a:srgbClr val="FFFFFF"/>
                      </a:solidFill>
                      <a:prstDash val="solid"/>
                    </a:lnR>
                    <a:lnT w="12700" cmpd="sng">
                      <a:noFill/>
                      <a:prstDash val="solid"/>
                    </a:lnT>
                    <a:lnB w="38100" cap="flat" cmpd="sng" algn="ctr">
                      <a:solidFill>
                        <a:srgbClr val="FFFFFF"/>
                      </a:solidFill>
                      <a:prstDash val="solid"/>
                    </a:lnB>
                    <a:solidFill>
                      <a:srgbClr val="636B68">
                        <a:alpha val="69804"/>
                      </a:srgbClr>
                    </a:solidFill>
                  </a:tcPr>
                </a:tc>
                <a:tc>
                  <a:txBody>
                    <a:bodyPr/>
                    <a:lstStyle/>
                    <a:p>
                      <a:pPr marL="0" marR="0">
                        <a:lnSpc>
                          <a:spcPct val="107000"/>
                        </a:lnSpc>
                        <a:spcBef>
                          <a:spcPts val="0"/>
                        </a:spcBef>
                        <a:spcAft>
                          <a:spcPts val="0"/>
                        </a:spcAft>
                      </a:pPr>
                      <a:r>
                        <a:rPr lang="en-US" sz="12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 form that collects first name, last name, email, address, mobile number, shop name, password and terms and conditions checkbox for trader registration</a:t>
                      </a:r>
                    </a:p>
                  </a:txBody>
                  <a:tcPr marL="171442" marR="102865" marT="102865" marB="102865">
                    <a:lnL w="38100" cap="flat" cmpd="sng" algn="ctr">
                      <a:solidFill>
                        <a:srgbClr val="FFFFFF"/>
                      </a:solidFill>
                      <a:prstDash val="solid"/>
                    </a:lnL>
                    <a:lnR w="38100" cap="flat" cmpd="sng" algn="ctr">
                      <a:solidFill>
                        <a:srgbClr val="FFFFFF"/>
                      </a:solidFill>
                      <a:prstDash val="solid"/>
                    </a:lnR>
                    <a:lnT w="12700" cmpd="sng">
                      <a:noFill/>
                      <a:prstDash val="solid"/>
                    </a:lnT>
                    <a:lnB w="38100" cap="flat" cmpd="sng" algn="ctr">
                      <a:solidFill>
                        <a:srgbClr val="FFFFFF"/>
                      </a:solidFill>
                      <a:prstDash val="solid"/>
                    </a:lnB>
                    <a:solidFill>
                      <a:srgbClr val="636B68">
                        <a:alpha val="69804"/>
                      </a:srgbClr>
                    </a:solidFill>
                  </a:tcPr>
                </a:tc>
                <a:tc>
                  <a:txBody>
                    <a:bodyPr/>
                    <a:lstStyle/>
                    <a:p>
                      <a:pPr marL="0" marR="0">
                        <a:lnSpc>
                          <a:spcPct val="107000"/>
                        </a:lnSpc>
                        <a:spcBef>
                          <a:spcPts val="0"/>
                        </a:spcBef>
                        <a:spcAft>
                          <a:spcPts val="0"/>
                        </a:spcAft>
                      </a:pPr>
                      <a:r>
                        <a:rPr lang="en-US" sz="12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a:t>
                      </a:r>
                    </a:p>
                  </a:txBody>
                  <a:tcPr marL="171442" marR="102865" marT="102865" marB="102865">
                    <a:lnL w="38100" cap="flat" cmpd="sng" algn="ctr">
                      <a:solidFill>
                        <a:srgbClr val="FFFFFF"/>
                      </a:solidFill>
                      <a:prstDash val="solid"/>
                    </a:lnL>
                    <a:lnR w="38100" cap="flat" cmpd="sng" algn="ctr">
                      <a:noFill/>
                      <a:prstDash val="solid"/>
                    </a:lnR>
                    <a:lnT w="12700" cmpd="sng">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3093234964"/>
                  </a:ext>
                </a:extLst>
              </a:tr>
              <a:tr h="420129">
                <a:tc>
                  <a:txBody>
                    <a:bodyPr/>
                    <a:lstStyle/>
                    <a:p>
                      <a:pPr marL="0" marR="0">
                        <a:lnSpc>
                          <a:spcPct val="107000"/>
                        </a:lnSpc>
                        <a:spcBef>
                          <a:spcPts val="0"/>
                        </a:spcBef>
                        <a:spcAft>
                          <a:spcPts val="0"/>
                        </a:spcAft>
                      </a:pPr>
                      <a:r>
                        <a:rPr lang="en-US" sz="12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B2F-04</a:t>
                      </a:r>
                      <a:endParaRPr lang="en-US" sz="12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71442" marR="102865" marT="102865" marB="102865">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a:lnSpc>
                          <a:spcPct val="107000"/>
                        </a:lnSpc>
                        <a:spcBef>
                          <a:spcPts val="0"/>
                        </a:spcBef>
                        <a:spcAft>
                          <a:spcPts val="0"/>
                        </a:spcAft>
                      </a:pPr>
                      <a:r>
                        <a:rPr lang="en-US" sz="12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Traders registration confirmation through email address</a:t>
                      </a:r>
                    </a:p>
                  </a:txBody>
                  <a:tcPr marL="171442" marR="102865" marT="102865" marB="10286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a:lnSpc>
                          <a:spcPct val="107000"/>
                        </a:lnSpc>
                        <a:spcBef>
                          <a:spcPts val="0"/>
                        </a:spcBef>
                        <a:spcAft>
                          <a:spcPts val="0"/>
                        </a:spcAft>
                      </a:pPr>
                      <a:r>
                        <a:rPr lang="en-US" sz="12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S</a:t>
                      </a:r>
                      <a:endParaRPr lang="en-US" sz="12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71442" marR="102865" marT="102865" marB="102865">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7324063"/>
                  </a:ext>
                </a:extLst>
              </a:tr>
              <a:tr h="420129">
                <a:tc>
                  <a:txBody>
                    <a:bodyPr/>
                    <a:lstStyle/>
                    <a:p>
                      <a:pPr marL="0" marR="0">
                        <a:lnSpc>
                          <a:spcPct val="107000"/>
                        </a:lnSpc>
                        <a:spcBef>
                          <a:spcPts val="0"/>
                        </a:spcBef>
                        <a:spcAft>
                          <a:spcPts val="0"/>
                        </a:spcAft>
                      </a:pPr>
                      <a:r>
                        <a:rPr lang="en-US" sz="12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B2F-05</a:t>
                      </a:r>
                      <a:endParaRPr lang="en-US" sz="12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71442" marR="102865" marT="102865" marB="102865">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a:lnSpc>
                          <a:spcPct val="107000"/>
                        </a:lnSpc>
                        <a:spcBef>
                          <a:spcPts val="0"/>
                        </a:spcBef>
                        <a:spcAft>
                          <a:spcPts val="0"/>
                        </a:spcAft>
                      </a:pPr>
                      <a:r>
                        <a:rPr lang="en-US" sz="12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Server-side validation so that none of the fields are left empty or filled with wrong data.</a:t>
                      </a:r>
                    </a:p>
                  </a:txBody>
                  <a:tcPr marL="171442" marR="102865" marT="102865" marB="10286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a:lnSpc>
                          <a:spcPct val="107000"/>
                        </a:lnSpc>
                        <a:spcBef>
                          <a:spcPts val="0"/>
                        </a:spcBef>
                        <a:spcAft>
                          <a:spcPts val="0"/>
                        </a:spcAft>
                      </a:pPr>
                      <a:r>
                        <a:rPr lang="en-US" sz="12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S</a:t>
                      </a:r>
                      <a:endParaRPr lang="en-US" sz="12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71442" marR="102865" marT="102865" marB="102865">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2823723452"/>
                  </a:ext>
                </a:extLst>
              </a:tr>
              <a:tr h="420129">
                <a:tc>
                  <a:txBody>
                    <a:bodyPr/>
                    <a:lstStyle/>
                    <a:p>
                      <a:pPr marL="0" marR="0">
                        <a:lnSpc>
                          <a:spcPct val="107000"/>
                        </a:lnSpc>
                        <a:spcBef>
                          <a:spcPts val="0"/>
                        </a:spcBef>
                        <a:spcAft>
                          <a:spcPts val="0"/>
                        </a:spcAft>
                      </a:pPr>
                      <a:r>
                        <a:rPr lang="en-US" sz="12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B2F-06</a:t>
                      </a:r>
                      <a:endParaRPr lang="en-US" sz="12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71442" marR="102865" marT="102865" marB="102865">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a:lnSpc>
                          <a:spcPct val="107000"/>
                        </a:lnSpc>
                        <a:spcBef>
                          <a:spcPts val="0"/>
                        </a:spcBef>
                        <a:spcAft>
                          <a:spcPts val="0"/>
                        </a:spcAft>
                      </a:pPr>
                      <a:r>
                        <a:rPr lang="en-US" sz="12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Password should be encrypted before storing in database</a:t>
                      </a:r>
                    </a:p>
                  </a:txBody>
                  <a:tcPr marL="171442" marR="102865" marT="102865" marB="10286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a:lnSpc>
                          <a:spcPct val="107000"/>
                        </a:lnSpc>
                        <a:spcBef>
                          <a:spcPts val="0"/>
                        </a:spcBef>
                        <a:spcAft>
                          <a:spcPts val="0"/>
                        </a:spcAft>
                      </a:pPr>
                      <a:r>
                        <a:rPr lang="en-US" sz="12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S</a:t>
                      </a:r>
                      <a:endParaRPr lang="en-US" sz="12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71442" marR="102865" marT="102865" marB="102865">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831994441"/>
                  </a:ext>
                </a:extLst>
              </a:tr>
              <a:tr h="811494">
                <a:tc>
                  <a:txBody>
                    <a:bodyPr/>
                    <a:lstStyle/>
                    <a:p>
                      <a:pPr marL="0" marR="0">
                        <a:lnSpc>
                          <a:spcPct val="107000"/>
                        </a:lnSpc>
                        <a:spcBef>
                          <a:spcPts val="0"/>
                        </a:spcBef>
                        <a:spcAft>
                          <a:spcPts val="0"/>
                        </a:spcAft>
                      </a:pPr>
                      <a:r>
                        <a:rPr lang="en-US" sz="12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B2F-07</a:t>
                      </a:r>
                      <a:endParaRPr lang="en-US" sz="12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71442" marR="102865" marT="102865" marB="102865">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a:lnSpc>
                          <a:spcPct val="107000"/>
                        </a:lnSpc>
                        <a:spcBef>
                          <a:spcPts val="0"/>
                        </a:spcBef>
                        <a:spcAft>
                          <a:spcPts val="0"/>
                        </a:spcAft>
                      </a:pPr>
                      <a:r>
                        <a:rPr lang="en-US" sz="12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Application of appropriate functions and techniques</a:t>
                      </a:r>
                    </a:p>
                    <a:p>
                      <a:pPr marL="0" marR="0">
                        <a:lnSpc>
                          <a:spcPct val="107000"/>
                        </a:lnSpc>
                        <a:spcBef>
                          <a:spcPts val="0"/>
                        </a:spcBef>
                        <a:spcAft>
                          <a:spcPts val="0"/>
                        </a:spcAft>
                      </a:pPr>
                      <a:r>
                        <a:rPr lang="en-US" sz="12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to combat security risks posed by data being entered</a:t>
                      </a:r>
                    </a:p>
                    <a:p>
                      <a:pPr marL="0" marR="0">
                        <a:lnSpc>
                          <a:spcPct val="107000"/>
                        </a:lnSpc>
                        <a:spcBef>
                          <a:spcPts val="0"/>
                        </a:spcBef>
                        <a:spcAft>
                          <a:spcPts val="0"/>
                        </a:spcAft>
                      </a:pPr>
                      <a:r>
                        <a:rPr lang="en-US" sz="12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into form</a:t>
                      </a:r>
                    </a:p>
                  </a:txBody>
                  <a:tcPr marL="171442" marR="102865" marT="102865" marB="10286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a:lnSpc>
                          <a:spcPct val="107000"/>
                        </a:lnSpc>
                        <a:spcBef>
                          <a:spcPts val="0"/>
                        </a:spcBef>
                        <a:spcAft>
                          <a:spcPts val="0"/>
                        </a:spcAft>
                      </a:pPr>
                      <a:r>
                        <a:rPr lang="en-US" sz="12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S</a:t>
                      </a:r>
                      <a:endParaRPr lang="en-US" sz="12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71442" marR="102865" marT="102865" marB="102865">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978916786"/>
                  </a:ext>
                </a:extLst>
              </a:tr>
              <a:tr h="1007177">
                <a:tc>
                  <a:txBody>
                    <a:bodyPr/>
                    <a:lstStyle/>
                    <a:p>
                      <a:pPr marL="0" marR="0">
                        <a:lnSpc>
                          <a:spcPct val="107000"/>
                        </a:lnSpc>
                        <a:spcBef>
                          <a:spcPts val="0"/>
                        </a:spcBef>
                        <a:spcAft>
                          <a:spcPts val="0"/>
                        </a:spcAft>
                      </a:pPr>
                      <a:r>
                        <a:rPr lang="en-US" sz="12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B2F-08</a:t>
                      </a:r>
                      <a:endParaRPr lang="en-US" sz="12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71442" marR="102865" marT="102865" marB="102865">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a:lnSpc>
                          <a:spcPct val="107000"/>
                        </a:lnSpc>
                        <a:spcBef>
                          <a:spcPts val="0"/>
                        </a:spcBef>
                        <a:spcAft>
                          <a:spcPts val="0"/>
                        </a:spcAft>
                      </a:pPr>
                      <a:r>
                        <a:rPr lang="en-US" sz="12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Application of appropriate functions and techniques</a:t>
                      </a:r>
                    </a:p>
                    <a:p>
                      <a:pPr marL="0" marR="0">
                        <a:lnSpc>
                          <a:spcPct val="107000"/>
                        </a:lnSpc>
                        <a:spcBef>
                          <a:spcPts val="0"/>
                        </a:spcBef>
                        <a:spcAft>
                          <a:spcPts val="0"/>
                        </a:spcAft>
                      </a:pPr>
                      <a:r>
                        <a:rPr lang="en-US" sz="12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to ensure validity of data entered including valid</a:t>
                      </a:r>
                    </a:p>
                    <a:p>
                      <a:pPr marL="0" marR="0">
                        <a:lnSpc>
                          <a:spcPct val="107000"/>
                        </a:lnSpc>
                        <a:spcBef>
                          <a:spcPts val="0"/>
                        </a:spcBef>
                        <a:spcAft>
                          <a:spcPts val="0"/>
                        </a:spcAft>
                      </a:pPr>
                      <a:r>
                        <a:rPr lang="en-US" sz="12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email; names - alpha only; password includes at least</a:t>
                      </a:r>
                    </a:p>
                    <a:p>
                      <a:pPr marL="0" marR="0">
                        <a:lnSpc>
                          <a:spcPct val="107000"/>
                        </a:lnSpc>
                        <a:spcBef>
                          <a:spcPts val="0"/>
                        </a:spcBef>
                        <a:spcAft>
                          <a:spcPts val="0"/>
                        </a:spcAft>
                      </a:pPr>
                      <a:r>
                        <a:rPr lang="en-US" sz="12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one capital letter, a number and a symbol</a:t>
                      </a:r>
                    </a:p>
                  </a:txBody>
                  <a:tcPr marL="171442" marR="102865" marT="102865" marB="10286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a:lnSpc>
                          <a:spcPct val="107000"/>
                        </a:lnSpc>
                        <a:spcBef>
                          <a:spcPts val="0"/>
                        </a:spcBef>
                        <a:spcAft>
                          <a:spcPts val="0"/>
                        </a:spcAft>
                      </a:pPr>
                      <a:r>
                        <a:rPr lang="en-US" sz="12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C</a:t>
                      </a:r>
                      <a:endParaRPr lang="en-US" sz="12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71442" marR="102865" marT="102865" marB="102865">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574826397"/>
                  </a:ext>
                </a:extLst>
              </a:tr>
              <a:tr h="615812">
                <a:tc>
                  <a:txBody>
                    <a:bodyPr/>
                    <a:lstStyle/>
                    <a:p>
                      <a:pPr marL="0" marR="0">
                        <a:lnSpc>
                          <a:spcPct val="107000"/>
                        </a:lnSpc>
                        <a:spcBef>
                          <a:spcPts val="0"/>
                        </a:spcBef>
                        <a:spcAft>
                          <a:spcPts val="0"/>
                        </a:spcAft>
                      </a:pPr>
                      <a:r>
                        <a:rPr lang="en-US" sz="12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B2F-03</a:t>
                      </a:r>
                      <a:endParaRPr lang="en-US" sz="12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71442" marR="102865" marT="102865" marB="102865">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a:lnSpc>
                          <a:spcPct val="107000"/>
                        </a:lnSpc>
                        <a:spcBef>
                          <a:spcPts val="0"/>
                        </a:spcBef>
                        <a:spcAft>
                          <a:spcPts val="0"/>
                        </a:spcAft>
                      </a:pPr>
                      <a:r>
                        <a:rPr lang="en-US" sz="12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A form that collects first name, last name, email, address, mobile number, shop name, password and terms and conditions checkbox for trader registration</a:t>
                      </a:r>
                      <a:endParaRPr lang="en-US" sz="12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71442" marR="102865" marT="102865" marB="10286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a:lnSpc>
                          <a:spcPct val="107000"/>
                        </a:lnSpc>
                        <a:spcBef>
                          <a:spcPts val="0"/>
                        </a:spcBef>
                        <a:spcAft>
                          <a:spcPts val="0"/>
                        </a:spcAft>
                      </a:pPr>
                      <a:r>
                        <a:rPr lang="en-US" sz="12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S</a:t>
                      </a:r>
                      <a:endParaRPr lang="en-US" sz="12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71442" marR="102865" marT="102865" marB="102865">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55124936"/>
                  </a:ext>
                </a:extLst>
              </a:tr>
              <a:tr h="420129">
                <a:tc>
                  <a:txBody>
                    <a:bodyPr/>
                    <a:lstStyle/>
                    <a:p>
                      <a:pPr marL="0" marR="0">
                        <a:lnSpc>
                          <a:spcPct val="107000"/>
                        </a:lnSpc>
                        <a:spcBef>
                          <a:spcPts val="0"/>
                        </a:spcBef>
                        <a:spcAft>
                          <a:spcPts val="0"/>
                        </a:spcAft>
                      </a:pPr>
                      <a:r>
                        <a:rPr lang="en-US" sz="12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B2F-04</a:t>
                      </a:r>
                      <a:endParaRPr lang="en-US" sz="12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71442" marR="102865" marT="102865" marB="102865">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a:lnSpc>
                          <a:spcPct val="107000"/>
                        </a:lnSpc>
                        <a:spcBef>
                          <a:spcPts val="0"/>
                        </a:spcBef>
                        <a:spcAft>
                          <a:spcPts val="0"/>
                        </a:spcAft>
                      </a:pPr>
                      <a:r>
                        <a:rPr lang="en-US" sz="12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Traders registration confirmation through email address</a:t>
                      </a:r>
                    </a:p>
                  </a:txBody>
                  <a:tcPr marL="171442" marR="102865" marT="102865" marB="10286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marL="0" marR="0">
                        <a:lnSpc>
                          <a:spcPct val="107000"/>
                        </a:lnSpc>
                        <a:spcBef>
                          <a:spcPts val="0"/>
                        </a:spcBef>
                        <a:spcAft>
                          <a:spcPts val="0"/>
                        </a:spcAft>
                      </a:pPr>
                      <a:r>
                        <a:rPr lang="en-US" sz="12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S</a:t>
                      </a:r>
                      <a:endParaRPr lang="en-US" sz="12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71442" marR="102865" marT="102865" marB="102865">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705613972"/>
                  </a:ext>
                </a:extLst>
              </a:tr>
              <a:tr h="420129">
                <a:tc>
                  <a:txBody>
                    <a:bodyPr/>
                    <a:lstStyle/>
                    <a:p>
                      <a:pPr marL="0" marR="0">
                        <a:lnSpc>
                          <a:spcPct val="107000"/>
                        </a:lnSpc>
                        <a:spcBef>
                          <a:spcPts val="0"/>
                        </a:spcBef>
                        <a:spcAft>
                          <a:spcPts val="0"/>
                        </a:spcAft>
                      </a:pPr>
                      <a:r>
                        <a:rPr lang="en-US" sz="12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B2F-05</a:t>
                      </a:r>
                      <a:endParaRPr lang="en-US" sz="12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71442" marR="102865" marT="102865" marB="102865">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a:lnSpc>
                          <a:spcPct val="107000"/>
                        </a:lnSpc>
                        <a:spcBef>
                          <a:spcPts val="0"/>
                        </a:spcBef>
                        <a:spcAft>
                          <a:spcPts val="0"/>
                        </a:spcAft>
                      </a:pPr>
                      <a:r>
                        <a:rPr lang="en-US" sz="12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Server-side validation so that none of the fields are left empty or filled with wrong data.</a:t>
                      </a:r>
                    </a:p>
                  </a:txBody>
                  <a:tcPr marL="171442" marR="102865" marT="102865" marB="10286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marL="0" marR="0">
                        <a:lnSpc>
                          <a:spcPct val="107000"/>
                        </a:lnSpc>
                        <a:spcBef>
                          <a:spcPts val="0"/>
                        </a:spcBef>
                        <a:spcAft>
                          <a:spcPts val="0"/>
                        </a:spcAft>
                      </a:pPr>
                      <a:r>
                        <a:rPr lang="en-US" sz="12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S</a:t>
                      </a:r>
                      <a:endParaRPr lang="en-US" sz="12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71442" marR="102865" marT="102865" marB="102865">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59150236"/>
                  </a:ext>
                </a:extLst>
              </a:tr>
              <a:tr h="420129">
                <a:tc>
                  <a:txBody>
                    <a:bodyPr/>
                    <a:lstStyle/>
                    <a:p>
                      <a:pPr marL="0" marR="0">
                        <a:lnSpc>
                          <a:spcPct val="107000"/>
                        </a:lnSpc>
                        <a:spcBef>
                          <a:spcPts val="0"/>
                        </a:spcBef>
                        <a:spcAft>
                          <a:spcPts val="0"/>
                        </a:spcAft>
                      </a:pPr>
                      <a:r>
                        <a:rPr lang="en-US" sz="1200" b="1">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B2F-06</a:t>
                      </a:r>
                      <a:endParaRPr lang="en-US" sz="12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71442" marR="102865" marT="102865" marB="102865">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marL="0" marR="0">
                        <a:lnSpc>
                          <a:spcPct val="107000"/>
                        </a:lnSpc>
                        <a:spcBef>
                          <a:spcPts val="0"/>
                        </a:spcBef>
                        <a:spcAft>
                          <a:spcPts val="0"/>
                        </a:spcAft>
                      </a:pPr>
                      <a:r>
                        <a:rPr lang="en-US" sz="12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Password should be encrypted before storing in database</a:t>
                      </a:r>
                    </a:p>
                  </a:txBody>
                  <a:tcPr marL="171442" marR="102865" marT="102865" marB="10286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marL="0" marR="0">
                        <a:lnSpc>
                          <a:spcPct val="107000"/>
                        </a:lnSpc>
                        <a:spcBef>
                          <a:spcPts val="0"/>
                        </a:spcBef>
                        <a:spcAft>
                          <a:spcPts val="0"/>
                        </a:spcAft>
                      </a:pPr>
                      <a:r>
                        <a:rPr lang="en-US" sz="1200" b="1" dirty="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S</a:t>
                      </a:r>
                      <a:endParaRPr lang="en-US" sz="1200" dirty="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171442" marR="102865" marT="102865" marB="102865">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1280136795"/>
                  </a:ext>
                </a:extLst>
              </a:tr>
            </a:tbl>
          </a:graphicData>
        </a:graphic>
      </p:graphicFrame>
    </p:spTree>
    <p:extLst>
      <p:ext uri="{BB962C8B-B14F-4D97-AF65-F5344CB8AC3E}">
        <p14:creationId xmlns:p14="http://schemas.microsoft.com/office/powerpoint/2010/main" val="2436225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63AAE4-1F4D-45C5-8BA9-17A2445E7071}"/>
              </a:ext>
            </a:extLst>
          </p:cNvPr>
          <p:cNvSpPr>
            <a:spLocks noGrp="1"/>
          </p:cNvSpPr>
          <p:nvPr>
            <p:ph type="ctrTitle"/>
          </p:nvPr>
        </p:nvSpPr>
        <p:spPr>
          <a:xfrm>
            <a:off x="651307" y="640081"/>
            <a:ext cx="3377183" cy="3681976"/>
          </a:xfrm>
          <a:noFill/>
        </p:spPr>
        <p:txBody>
          <a:bodyPr vert="horz" lIns="91440" tIns="45720" rIns="91440" bIns="45720" rtlCol="0">
            <a:normAutofit/>
          </a:bodyPr>
          <a:lstStyle/>
          <a:p>
            <a:pPr algn="l"/>
            <a:r>
              <a:rPr lang="en-US" sz="4400" b="1" kern="1200" dirty="0">
                <a:solidFill>
                  <a:schemeClr val="bg1"/>
                </a:solidFill>
                <a:latin typeface="+mj-lt"/>
                <a:ea typeface="+mj-ea"/>
                <a:cs typeface="+mj-cs"/>
              </a:rPr>
              <a:t>Team Members</a:t>
            </a:r>
            <a:br>
              <a:rPr lang="en-US" sz="4400" kern="1200" dirty="0">
                <a:solidFill>
                  <a:schemeClr val="bg1"/>
                </a:solidFill>
                <a:latin typeface="+mj-lt"/>
                <a:ea typeface="+mj-ea"/>
                <a:cs typeface="+mj-cs"/>
              </a:rPr>
            </a:br>
            <a:endParaRPr lang="en-US" sz="4400" kern="1200" dirty="0">
              <a:solidFill>
                <a:schemeClr val="bg1"/>
              </a:solidFill>
              <a:latin typeface="+mj-lt"/>
              <a:ea typeface="+mj-ea"/>
              <a:cs typeface="+mj-cs"/>
            </a:endParaRPr>
          </a:p>
        </p:txBody>
      </p:sp>
      <p:pic>
        <p:nvPicPr>
          <p:cNvPr id="6" name="Google Shape;101;p18">
            <a:extLst>
              <a:ext uri="{FF2B5EF4-FFF2-40B4-BE49-F238E27FC236}">
                <a16:creationId xmlns:a16="http://schemas.microsoft.com/office/drawing/2014/main" id="{F994C7B0-89A1-4C55-AAD3-08E454BC8F42}"/>
              </a:ext>
            </a:extLst>
          </p:cNvPr>
          <p:cNvPicPr preferRelativeResize="0"/>
          <p:nvPr/>
        </p:nvPicPr>
        <p:blipFill rotWithShape="1">
          <a:blip r:embed="rId2"/>
          <a:srcRect l="22432" r="20139" b="-1"/>
          <a:stretch/>
        </p:blipFill>
        <p:spPr>
          <a:xfrm>
            <a:off x="4654297" y="10"/>
            <a:ext cx="7537704" cy="6857990"/>
          </a:xfrm>
          <a:prstGeom prst="rect">
            <a:avLst/>
          </a:prstGeom>
          <a:noFill/>
        </p:spPr>
      </p:pic>
    </p:spTree>
    <p:extLst>
      <p:ext uri="{BB962C8B-B14F-4D97-AF65-F5344CB8AC3E}">
        <p14:creationId xmlns:p14="http://schemas.microsoft.com/office/powerpoint/2010/main" val="3584676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D036A-E4D8-431C-A12A-18E49FADBF4A}"/>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b="1" kern="1200" dirty="0">
                <a:solidFill>
                  <a:schemeClr val="tx1"/>
                </a:solidFill>
                <a:latin typeface="+mj-lt"/>
                <a:ea typeface="+mj-ea"/>
                <a:cs typeface="+mj-cs"/>
              </a:rPr>
              <a:t>Part </a:t>
            </a:r>
            <a:r>
              <a:rPr lang="en-US" sz="5800" b="1" dirty="0"/>
              <a:t>C</a:t>
            </a:r>
            <a:r>
              <a:rPr lang="en-US" sz="5800" b="1" kern="1200" dirty="0">
                <a:solidFill>
                  <a:schemeClr val="tx1"/>
                </a:solidFill>
                <a:latin typeface="+mj-lt"/>
                <a:ea typeface="+mj-ea"/>
                <a:cs typeface="+mj-cs"/>
              </a:rPr>
              <a:t>: Trader Interface</a:t>
            </a:r>
          </a:p>
        </p:txBody>
      </p:sp>
      <p:cxnSp>
        <p:nvCxnSpPr>
          <p:cNvPr id="15"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6188073"/>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E48BB1D-AC11-4FBB-A93C-5F95ACFCCEBE}"/>
              </a:ext>
            </a:extLst>
          </p:cNvPr>
          <p:cNvGraphicFramePr>
            <a:graphicFrameLocks noGrp="1"/>
          </p:cNvGraphicFramePr>
          <p:nvPr>
            <p:extLst>
              <p:ext uri="{D42A27DB-BD31-4B8C-83A1-F6EECF244321}">
                <p14:modId xmlns:p14="http://schemas.microsoft.com/office/powerpoint/2010/main" val="1501463470"/>
              </p:ext>
            </p:extLst>
          </p:nvPr>
        </p:nvGraphicFramePr>
        <p:xfrm>
          <a:off x="1384271" y="643466"/>
          <a:ext cx="9423459" cy="5571070"/>
        </p:xfrm>
        <a:graphic>
          <a:graphicData uri="http://schemas.openxmlformats.org/drawingml/2006/table">
            <a:tbl>
              <a:tblPr firstRow="1" bandRow="1">
                <a:noFill/>
                <a:tableStyleId>{9D7B26C5-4107-4FEC-AEDC-1716B250A1EF}</a:tableStyleId>
              </a:tblPr>
              <a:tblGrid>
                <a:gridCol w="1995555">
                  <a:extLst>
                    <a:ext uri="{9D8B030D-6E8A-4147-A177-3AD203B41FA5}">
                      <a16:colId xmlns:a16="http://schemas.microsoft.com/office/drawing/2014/main" val="2877686297"/>
                    </a:ext>
                  </a:extLst>
                </a:gridCol>
                <a:gridCol w="5650863">
                  <a:extLst>
                    <a:ext uri="{9D8B030D-6E8A-4147-A177-3AD203B41FA5}">
                      <a16:colId xmlns:a16="http://schemas.microsoft.com/office/drawing/2014/main" val="2224316154"/>
                    </a:ext>
                  </a:extLst>
                </a:gridCol>
                <a:gridCol w="1777041">
                  <a:extLst>
                    <a:ext uri="{9D8B030D-6E8A-4147-A177-3AD203B41FA5}">
                      <a16:colId xmlns:a16="http://schemas.microsoft.com/office/drawing/2014/main" val="1131724286"/>
                    </a:ext>
                  </a:extLst>
                </a:gridCol>
              </a:tblGrid>
              <a:tr h="948577">
                <a:tc>
                  <a:txBody>
                    <a:bodyPr/>
                    <a:lstStyle/>
                    <a:p>
                      <a:pPr marL="0" marR="0" algn="ctr">
                        <a:lnSpc>
                          <a:spcPct val="107000"/>
                        </a:lnSpc>
                        <a:spcBef>
                          <a:spcPts val="0"/>
                        </a:spcBef>
                        <a:spcAft>
                          <a:spcPts val="0"/>
                        </a:spcAft>
                      </a:pPr>
                      <a:r>
                        <a:rPr lang="en-US" sz="1500" b="0" cap="all" spc="15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REQUIREMENT ID</a:t>
                      </a:r>
                    </a:p>
                  </a:txBody>
                  <a:tcPr marL="95265" marR="95265" marT="95265" marB="95265">
                    <a:lnL w="12700" cmpd="sng">
                      <a:noFill/>
                    </a:lnL>
                    <a:lnR w="12700" cmpd="sng">
                      <a:noFill/>
                    </a:lnR>
                    <a:lnT w="12700" cmpd="sng">
                      <a:noFill/>
                    </a:lnT>
                    <a:lnB w="38100" cmpd="sng">
                      <a:noFill/>
                    </a:lnB>
                    <a:solidFill>
                      <a:srgbClr val="505356"/>
                    </a:solidFill>
                  </a:tcPr>
                </a:tc>
                <a:tc>
                  <a:txBody>
                    <a:bodyPr/>
                    <a:lstStyle/>
                    <a:p>
                      <a:pPr marL="0" marR="0" algn="ctr">
                        <a:lnSpc>
                          <a:spcPct val="107000"/>
                        </a:lnSpc>
                        <a:spcBef>
                          <a:spcPts val="0"/>
                        </a:spcBef>
                        <a:spcAft>
                          <a:spcPts val="0"/>
                        </a:spcAft>
                      </a:pPr>
                      <a:r>
                        <a:rPr lang="en-US" sz="1500" b="0" cap="all" spc="15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DESCRIPTION</a:t>
                      </a:r>
                    </a:p>
                  </a:txBody>
                  <a:tcPr marL="95265" marR="95265" marT="95265" marB="95265">
                    <a:lnL w="12700" cmpd="sng">
                      <a:noFill/>
                    </a:lnL>
                    <a:lnR w="12700" cmpd="sng">
                      <a:noFill/>
                    </a:lnR>
                    <a:lnT w="12700" cmpd="sng">
                      <a:noFill/>
                    </a:lnT>
                    <a:lnB w="38100" cmpd="sng">
                      <a:noFill/>
                    </a:lnB>
                    <a:solidFill>
                      <a:srgbClr val="505356"/>
                    </a:solidFill>
                  </a:tcPr>
                </a:tc>
                <a:tc>
                  <a:txBody>
                    <a:bodyPr/>
                    <a:lstStyle/>
                    <a:p>
                      <a:pPr marL="0" marR="0" algn="ctr">
                        <a:lnSpc>
                          <a:spcPct val="107000"/>
                        </a:lnSpc>
                        <a:spcBef>
                          <a:spcPts val="0"/>
                        </a:spcBef>
                        <a:spcAft>
                          <a:spcPts val="0"/>
                        </a:spcAft>
                      </a:pPr>
                      <a:r>
                        <a:rPr lang="en-US" sz="1500" b="0" cap="all" spc="15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MOSCOW RULE</a:t>
                      </a:r>
                    </a:p>
                    <a:p>
                      <a:pPr marL="0" marR="0">
                        <a:lnSpc>
                          <a:spcPct val="107000"/>
                        </a:lnSpc>
                        <a:spcBef>
                          <a:spcPts val="0"/>
                        </a:spcBef>
                        <a:spcAft>
                          <a:spcPts val="0"/>
                        </a:spcAft>
                      </a:pPr>
                      <a:r>
                        <a:rPr lang="en-US" sz="1500" b="0" cap="all" spc="15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500" b="0" cap="all" spc="15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95265" marR="95265" marT="95265" marB="95265">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3093234964"/>
                  </a:ext>
                </a:extLst>
              </a:tr>
              <a:tr h="410496">
                <a:tc>
                  <a:txBody>
                    <a:bodyPr/>
                    <a:lstStyle/>
                    <a:p>
                      <a:pPr marL="0" marR="0">
                        <a:lnSpc>
                          <a:spcPct val="107000"/>
                        </a:lnSpc>
                        <a:spcBef>
                          <a:spcPts val="0"/>
                        </a:spcBef>
                        <a:spcAft>
                          <a:spcPts val="0"/>
                        </a:spcAft>
                      </a:pPr>
                      <a:r>
                        <a:rPr lang="en-US"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C1F-01</a:t>
                      </a:r>
                      <a:endParaRPr lang="en-US"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65" marR="95265" marT="95265" marB="95265">
                    <a:lnL w="12700" cmpd="sng">
                      <a:noFill/>
                      <a:prstDash val="solid"/>
                    </a:lnL>
                    <a:lnR w="12700" cmpd="sng">
                      <a:noFill/>
                      <a:prstDash val="solid"/>
                    </a:lnR>
                    <a:lnT w="38100" cmpd="sng">
                      <a:noFill/>
                    </a:lnT>
                    <a:lnB w="12700" cmpd="sng">
                      <a:noFill/>
                      <a:prstDash val="solid"/>
                    </a:lnB>
                    <a:noFill/>
                  </a:tcPr>
                </a:tc>
                <a:tc>
                  <a:txBody>
                    <a:bodyPr/>
                    <a:lstStyle/>
                    <a:p>
                      <a:pPr marL="0" marR="0">
                        <a:lnSpc>
                          <a:spcPct val="107000"/>
                        </a:lnSpc>
                        <a:spcBef>
                          <a:spcPts val="0"/>
                        </a:spcBef>
                        <a:spcAft>
                          <a:spcPts val="0"/>
                        </a:spcAft>
                      </a:pPr>
                      <a:r>
                        <a:rPr lang="en-US"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All products will have unique product ID, associated only with Trader.</a:t>
                      </a:r>
                    </a:p>
                  </a:txBody>
                  <a:tcPr marL="95265" marR="95265" marT="95265" marB="95265">
                    <a:lnL w="12700" cmpd="sng">
                      <a:noFill/>
                      <a:prstDash val="solid"/>
                    </a:lnL>
                    <a:lnR w="12700" cmpd="sng">
                      <a:noFill/>
                      <a:prstDash val="solid"/>
                    </a:lnR>
                    <a:lnT w="38100" cmpd="sng">
                      <a:noFill/>
                    </a:lnT>
                    <a:lnB w="12700" cmpd="sng">
                      <a:noFill/>
                      <a:prstDash val="solid"/>
                    </a:lnB>
                    <a:noFill/>
                  </a:tcPr>
                </a:tc>
                <a:tc>
                  <a:txBody>
                    <a:bodyPr/>
                    <a:lstStyle/>
                    <a:p>
                      <a:pPr marL="0" marR="0">
                        <a:lnSpc>
                          <a:spcPct val="107000"/>
                        </a:lnSpc>
                        <a:spcBef>
                          <a:spcPts val="0"/>
                        </a:spcBef>
                        <a:spcAft>
                          <a:spcPts val="0"/>
                        </a:spcAft>
                      </a:pPr>
                      <a:r>
                        <a:rPr lang="en-US"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t>
                      </a:r>
                      <a:endParaRPr lang="en-US"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65" marR="95265" marT="95265" marB="95265">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823723452"/>
                  </a:ext>
                </a:extLst>
              </a:tr>
              <a:tr h="410496">
                <a:tc>
                  <a:txBody>
                    <a:bodyPr/>
                    <a:lstStyle/>
                    <a:p>
                      <a:pPr marL="0" marR="0">
                        <a:lnSpc>
                          <a:spcPct val="107000"/>
                        </a:lnSpc>
                        <a:spcBef>
                          <a:spcPts val="0"/>
                        </a:spcBef>
                        <a:spcAft>
                          <a:spcPts val="0"/>
                        </a:spcAft>
                      </a:pPr>
                      <a:r>
                        <a:rPr lang="en-US"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C1F-02</a:t>
                      </a:r>
                      <a:endParaRPr lang="en-US"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65" marR="95265" marT="95265" marB="9526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Traders should be able to login and access their details only.</a:t>
                      </a:r>
                    </a:p>
                  </a:txBody>
                  <a:tcPr marL="95265" marR="95265" marT="95265" marB="9526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t>
                      </a:r>
                      <a:endParaRPr lang="en-US"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65" marR="95265" marT="95265" marB="9526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831994441"/>
                  </a:ext>
                </a:extLst>
              </a:tr>
              <a:tr h="410496">
                <a:tc>
                  <a:txBody>
                    <a:bodyPr/>
                    <a:lstStyle/>
                    <a:p>
                      <a:pPr marL="0" marR="0">
                        <a:lnSpc>
                          <a:spcPct val="107000"/>
                        </a:lnSpc>
                        <a:spcBef>
                          <a:spcPts val="0"/>
                        </a:spcBef>
                        <a:spcAft>
                          <a:spcPts val="0"/>
                        </a:spcAft>
                      </a:pPr>
                      <a:r>
                        <a:rPr lang="en-US"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C1F-03</a:t>
                      </a:r>
                      <a:endParaRPr lang="en-US"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65" marR="95265" marT="95265" marB="95265">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Homepage/dashboard for the trader</a:t>
                      </a:r>
                    </a:p>
                  </a:txBody>
                  <a:tcPr marL="95265" marR="95265" marT="95265" marB="95265">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t>
                      </a:r>
                      <a:endParaRPr lang="en-US"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65" marR="95265" marT="95265" marB="95265">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978916786"/>
                  </a:ext>
                </a:extLst>
              </a:tr>
              <a:tr h="410496">
                <a:tc>
                  <a:txBody>
                    <a:bodyPr/>
                    <a:lstStyle/>
                    <a:p>
                      <a:pPr marL="0" marR="0">
                        <a:lnSpc>
                          <a:spcPct val="107000"/>
                        </a:lnSpc>
                        <a:spcBef>
                          <a:spcPts val="0"/>
                        </a:spcBef>
                        <a:spcAft>
                          <a:spcPts val="0"/>
                        </a:spcAft>
                      </a:pPr>
                      <a:r>
                        <a:rPr lang="en-US"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C1F-04</a:t>
                      </a:r>
                      <a:endParaRPr lang="en-US"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65" marR="95265" marT="95265" marB="9526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Traders should be able to access CRUD operation for their shop products.</a:t>
                      </a:r>
                    </a:p>
                  </a:txBody>
                  <a:tcPr marL="95265" marR="95265" marT="95265" marB="9526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t>
                      </a:r>
                      <a:endParaRPr lang="en-US"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65" marR="95265" marT="95265" marB="9526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2574826397"/>
                  </a:ext>
                </a:extLst>
              </a:tr>
              <a:tr h="783349">
                <a:tc>
                  <a:txBody>
                    <a:bodyPr/>
                    <a:lstStyle/>
                    <a:p>
                      <a:pPr marL="0" marR="0">
                        <a:lnSpc>
                          <a:spcPct val="107000"/>
                        </a:lnSpc>
                        <a:spcBef>
                          <a:spcPts val="0"/>
                        </a:spcBef>
                        <a:spcAft>
                          <a:spcPts val="0"/>
                        </a:spcAft>
                      </a:pPr>
                      <a:r>
                        <a:rPr lang="en-US"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C1F-05</a:t>
                      </a:r>
                      <a:endParaRPr lang="en-US"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65" marR="95265" marT="95265" marB="95265">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Clicking the Delete link will remove the chosen item</a:t>
                      </a:r>
                    </a:p>
                    <a:p>
                      <a:pPr marL="0" marR="0">
                        <a:lnSpc>
                          <a:spcPct val="107000"/>
                        </a:lnSpc>
                        <a:spcBef>
                          <a:spcPts val="0"/>
                        </a:spcBef>
                        <a:spcAft>
                          <a:spcPts val="0"/>
                        </a:spcAft>
                      </a:pPr>
                      <a:r>
                        <a:rPr lang="en-US"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and update the displayed catalogue of items</a:t>
                      </a:r>
                    </a:p>
                    <a:p>
                      <a:pPr marL="0" marR="0">
                        <a:lnSpc>
                          <a:spcPct val="107000"/>
                        </a:lnSpc>
                        <a:spcBef>
                          <a:spcPts val="0"/>
                        </a:spcBef>
                        <a:spcAft>
                          <a:spcPts val="0"/>
                        </a:spcAft>
                      </a:pPr>
                      <a:r>
                        <a:rPr lang="en-US"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p>
                  </a:txBody>
                  <a:tcPr marL="95265" marR="95265" marT="95265" marB="95265">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a:t>
                      </a:r>
                      <a:endParaRPr lang="en-US"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65" marR="95265" marT="95265" marB="95265">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55124936"/>
                  </a:ext>
                </a:extLst>
              </a:tr>
              <a:tr h="783349">
                <a:tc>
                  <a:txBody>
                    <a:bodyPr/>
                    <a:lstStyle/>
                    <a:p>
                      <a:pPr marL="0" marR="0">
                        <a:lnSpc>
                          <a:spcPct val="107000"/>
                        </a:lnSpc>
                        <a:spcBef>
                          <a:spcPts val="0"/>
                        </a:spcBef>
                        <a:spcAft>
                          <a:spcPts val="0"/>
                        </a:spcAft>
                      </a:pPr>
                      <a:r>
                        <a:rPr lang="en-US"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C1F-06</a:t>
                      </a:r>
                      <a:endParaRPr lang="en-US"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65" marR="95265" marT="95265" marB="9526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Clicking the update link will show a form prepopulated with all editable details. Submitting the</a:t>
                      </a:r>
                    </a:p>
                    <a:p>
                      <a:pPr marL="0" marR="0">
                        <a:lnSpc>
                          <a:spcPct val="107000"/>
                        </a:lnSpc>
                        <a:spcBef>
                          <a:spcPts val="0"/>
                        </a:spcBef>
                        <a:spcAft>
                          <a:spcPts val="0"/>
                        </a:spcAft>
                      </a:pPr>
                      <a:r>
                        <a:rPr lang="en-US"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form will update the chosen item and display the updated item.</a:t>
                      </a:r>
                    </a:p>
                  </a:txBody>
                  <a:tcPr marL="95265" marR="95265" marT="95265" marB="9526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a:t>
                      </a:r>
                      <a:endParaRPr lang="en-US"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65" marR="95265" marT="95265" marB="9526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705613972"/>
                  </a:ext>
                </a:extLst>
              </a:tr>
              <a:tr h="596923">
                <a:tc>
                  <a:txBody>
                    <a:bodyPr/>
                    <a:lstStyle/>
                    <a:p>
                      <a:pPr marL="0" marR="0">
                        <a:lnSpc>
                          <a:spcPct val="107000"/>
                        </a:lnSpc>
                        <a:spcBef>
                          <a:spcPts val="0"/>
                        </a:spcBef>
                        <a:spcAft>
                          <a:spcPts val="0"/>
                        </a:spcAft>
                      </a:pPr>
                      <a:r>
                        <a:rPr lang="en-US"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C1F-08</a:t>
                      </a:r>
                      <a:endParaRPr lang="en-US"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65" marR="95265" marT="95265" marB="95265">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 facility will be provided to allow for the upload of</a:t>
                      </a:r>
                    </a:p>
                    <a:p>
                      <a:pPr marL="0" marR="0">
                        <a:lnSpc>
                          <a:spcPct val="107000"/>
                        </a:lnSpc>
                        <a:spcBef>
                          <a:spcPts val="0"/>
                        </a:spcBef>
                        <a:spcAft>
                          <a:spcPts val="0"/>
                        </a:spcAft>
                      </a:pPr>
                      <a:r>
                        <a:rPr lang="en-US"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new images for a new item when added.</a:t>
                      </a:r>
                    </a:p>
                  </a:txBody>
                  <a:tcPr marL="95265" marR="95265" marT="95265" marB="95265">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a:t>
                      </a:r>
                      <a:endParaRPr lang="en-US"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65" marR="95265" marT="95265" marB="95265">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59150236"/>
                  </a:ext>
                </a:extLst>
              </a:tr>
              <a:tr h="410496">
                <a:tc>
                  <a:txBody>
                    <a:bodyPr/>
                    <a:lstStyle/>
                    <a:p>
                      <a:pPr marL="0" marR="0">
                        <a:lnSpc>
                          <a:spcPct val="107000"/>
                        </a:lnSpc>
                        <a:spcBef>
                          <a:spcPts val="0"/>
                        </a:spcBef>
                        <a:spcAft>
                          <a:spcPts val="0"/>
                        </a:spcAft>
                      </a:pPr>
                      <a:r>
                        <a:rPr lang="en-US"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C1F-09</a:t>
                      </a:r>
                      <a:endParaRPr lang="en-US"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65" marR="95265" marT="95265" marB="9526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Traders should be able to edit and modify their trader account.</a:t>
                      </a:r>
                    </a:p>
                  </a:txBody>
                  <a:tcPr marL="95265" marR="95265" marT="95265" marB="9526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1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a:t>
                      </a:r>
                      <a:endParaRPr lang="en-US" sz="1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65" marR="95265" marT="95265" marB="9526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280136795"/>
                  </a:ext>
                </a:extLst>
              </a:tr>
              <a:tr h="406392">
                <a:tc>
                  <a:txBody>
                    <a:bodyPr/>
                    <a:lstStyle/>
                    <a:p>
                      <a:pPr marL="0" marR="0">
                        <a:lnSpc>
                          <a:spcPct val="107000"/>
                        </a:lnSpc>
                        <a:spcBef>
                          <a:spcPts val="0"/>
                        </a:spcBef>
                        <a:spcAft>
                          <a:spcPts val="0"/>
                        </a:spcAft>
                      </a:pPr>
                      <a:r>
                        <a:rPr lang="en-US" sz="1100" b="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C1F-10</a:t>
                      </a:r>
                    </a:p>
                  </a:txBody>
                  <a:tcPr marL="78404" marR="78404" marT="0" marB="0">
                    <a:lnL w="12700" cmpd="sng">
                      <a:noFill/>
                      <a:prstDash val="solid"/>
                    </a:lnL>
                    <a:lnR w="12700" cmpd="sng">
                      <a:noFill/>
                      <a:prstDash val="solid"/>
                    </a:lnR>
                    <a:lnT w="12700" cmpd="sng">
                      <a:noFill/>
                      <a:prstDash val="solid"/>
                    </a:lnT>
                    <a:lnB w="12700" cmpd="sng">
                      <a:noFill/>
                      <a:prstDash val="solid"/>
                    </a:lnB>
                    <a:solidFill>
                      <a:schemeClr val="bg1">
                        <a:alpha val="7843"/>
                      </a:schemeClr>
                    </a:solidFill>
                  </a:tcPr>
                </a:tc>
                <a:tc>
                  <a:txBody>
                    <a:bodyPr/>
                    <a:lstStyle/>
                    <a:p>
                      <a:pPr marL="0" marR="0">
                        <a:lnSpc>
                          <a:spcPct val="107000"/>
                        </a:lnSpc>
                        <a:spcBef>
                          <a:spcPts val="0"/>
                        </a:spcBef>
                        <a:spcAft>
                          <a:spcPts val="0"/>
                        </a:spcAft>
                      </a:pPr>
                      <a:r>
                        <a:rPr lang="en-US" sz="1100" b="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Traders will be able to login to the database daily to view reports on orders and stock levels.	</a:t>
                      </a:r>
                    </a:p>
                  </a:txBody>
                  <a:tcPr marL="78404" marR="78404" marT="0" marB="0">
                    <a:lnL w="12700" cmpd="sng">
                      <a:noFill/>
                      <a:prstDash val="solid"/>
                    </a:lnL>
                    <a:lnR w="12700" cmpd="sng">
                      <a:noFill/>
                      <a:prstDash val="solid"/>
                    </a:lnR>
                    <a:lnT w="12700" cmpd="sng">
                      <a:noFill/>
                      <a:prstDash val="solid"/>
                    </a:lnT>
                    <a:lnB w="12700" cmpd="sng">
                      <a:noFill/>
                      <a:prstDash val="solid"/>
                    </a:lnB>
                    <a:solidFill>
                      <a:schemeClr val="bg1">
                        <a:alpha val="7843"/>
                      </a:schemeClr>
                    </a:solidFill>
                  </a:tcPr>
                </a:tc>
                <a:tc>
                  <a:txBody>
                    <a:bodyPr/>
                    <a:lstStyle/>
                    <a:p>
                      <a:pPr marL="0" marR="0">
                        <a:lnSpc>
                          <a:spcPct val="107000"/>
                        </a:lnSpc>
                        <a:spcBef>
                          <a:spcPts val="0"/>
                        </a:spcBef>
                        <a:spcAft>
                          <a:spcPts val="0"/>
                        </a:spcAft>
                      </a:pPr>
                      <a:r>
                        <a:rPr lang="en-US" sz="1100" b="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a:t>
                      </a:r>
                    </a:p>
                  </a:txBody>
                  <a:tcPr marL="78404" marR="78404" marT="0" marB="0">
                    <a:lnL w="12700" cmpd="sng">
                      <a:noFill/>
                      <a:prstDash val="solid"/>
                    </a:lnL>
                    <a:lnR w="12700" cmpd="sng">
                      <a:noFill/>
                      <a:prstDash val="solid"/>
                    </a:lnR>
                    <a:lnT w="12700" cmpd="sng">
                      <a:noFill/>
                      <a:prstDash val="solid"/>
                    </a:lnT>
                    <a:lnB w="12700" cmpd="sng">
                      <a:noFill/>
                      <a:prstDash val="solid"/>
                    </a:lnB>
                    <a:solidFill>
                      <a:schemeClr val="bg1">
                        <a:alpha val="7843"/>
                      </a:schemeClr>
                    </a:solidFill>
                  </a:tcPr>
                </a:tc>
                <a:extLst>
                  <a:ext uri="{0D108BD9-81ED-4DB2-BD59-A6C34878D82A}">
                    <a16:rowId xmlns:a16="http://schemas.microsoft.com/office/drawing/2014/main" val="1029200140"/>
                  </a:ext>
                </a:extLst>
              </a:tr>
            </a:tbl>
          </a:graphicData>
        </a:graphic>
      </p:graphicFrame>
    </p:spTree>
    <p:extLst>
      <p:ext uri="{BB962C8B-B14F-4D97-AF65-F5344CB8AC3E}">
        <p14:creationId xmlns:p14="http://schemas.microsoft.com/office/powerpoint/2010/main" val="4027834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D036A-E4D8-431C-A12A-18E49FADBF4A}"/>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b="1" kern="1200" dirty="0">
                <a:solidFill>
                  <a:schemeClr val="tx1"/>
                </a:solidFill>
                <a:latin typeface="+mj-lt"/>
                <a:ea typeface="+mj-ea"/>
                <a:cs typeface="+mj-cs"/>
              </a:rPr>
              <a:t>Part D: Admin Interface</a:t>
            </a:r>
          </a:p>
        </p:txBody>
      </p:sp>
      <p:cxnSp>
        <p:nvCxnSpPr>
          <p:cNvPr id="15"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509832"/>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E48BB1D-AC11-4FBB-A93C-5F95ACFCCEBE}"/>
              </a:ext>
            </a:extLst>
          </p:cNvPr>
          <p:cNvGraphicFramePr>
            <a:graphicFrameLocks noGrp="1"/>
          </p:cNvGraphicFramePr>
          <p:nvPr>
            <p:extLst>
              <p:ext uri="{D42A27DB-BD31-4B8C-83A1-F6EECF244321}">
                <p14:modId xmlns:p14="http://schemas.microsoft.com/office/powerpoint/2010/main" val="2974807684"/>
              </p:ext>
            </p:extLst>
          </p:nvPr>
        </p:nvGraphicFramePr>
        <p:xfrm>
          <a:off x="1351577" y="643466"/>
          <a:ext cx="9488847" cy="5571068"/>
        </p:xfrm>
        <a:graphic>
          <a:graphicData uri="http://schemas.openxmlformats.org/drawingml/2006/table">
            <a:tbl>
              <a:tblPr firstRow="1" bandRow="1">
                <a:noFill/>
                <a:tableStyleId>{9D7B26C5-4107-4FEC-AEDC-1716B250A1EF}</a:tableStyleId>
              </a:tblPr>
              <a:tblGrid>
                <a:gridCol w="2534661">
                  <a:extLst>
                    <a:ext uri="{9D8B030D-6E8A-4147-A177-3AD203B41FA5}">
                      <a16:colId xmlns:a16="http://schemas.microsoft.com/office/drawing/2014/main" val="2877686297"/>
                    </a:ext>
                  </a:extLst>
                </a:gridCol>
                <a:gridCol w="4697071">
                  <a:extLst>
                    <a:ext uri="{9D8B030D-6E8A-4147-A177-3AD203B41FA5}">
                      <a16:colId xmlns:a16="http://schemas.microsoft.com/office/drawing/2014/main" val="2224316154"/>
                    </a:ext>
                  </a:extLst>
                </a:gridCol>
                <a:gridCol w="2257115">
                  <a:extLst>
                    <a:ext uri="{9D8B030D-6E8A-4147-A177-3AD203B41FA5}">
                      <a16:colId xmlns:a16="http://schemas.microsoft.com/office/drawing/2014/main" val="1131724286"/>
                    </a:ext>
                  </a:extLst>
                </a:gridCol>
              </a:tblGrid>
              <a:tr h="1204838">
                <a:tc>
                  <a:txBody>
                    <a:bodyPr/>
                    <a:lstStyle/>
                    <a:p>
                      <a:pPr marL="0" marR="0" algn="ctr">
                        <a:lnSpc>
                          <a:spcPct val="107000"/>
                        </a:lnSpc>
                        <a:spcBef>
                          <a:spcPts val="0"/>
                        </a:spcBef>
                        <a:spcAft>
                          <a:spcPts val="0"/>
                        </a:spcAft>
                      </a:pPr>
                      <a:r>
                        <a:rPr lang="en-US" sz="1900" b="0" cap="all" spc="15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REQUIREMENT ID</a:t>
                      </a:r>
                    </a:p>
                  </a:txBody>
                  <a:tcPr marL="121001" marR="121001" marT="121001" marB="121001">
                    <a:lnL w="12700" cmpd="sng">
                      <a:noFill/>
                    </a:lnL>
                    <a:lnR w="12700" cmpd="sng">
                      <a:noFill/>
                    </a:lnR>
                    <a:lnT w="12700" cmpd="sng">
                      <a:noFill/>
                    </a:lnT>
                    <a:lnB w="38100" cmpd="sng">
                      <a:noFill/>
                    </a:lnB>
                    <a:solidFill>
                      <a:srgbClr val="505356"/>
                    </a:solidFill>
                  </a:tcPr>
                </a:tc>
                <a:tc>
                  <a:txBody>
                    <a:bodyPr/>
                    <a:lstStyle/>
                    <a:p>
                      <a:pPr marL="0" marR="0" algn="ctr">
                        <a:lnSpc>
                          <a:spcPct val="107000"/>
                        </a:lnSpc>
                        <a:spcBef>
                          <a:spcPts val="0"/>
                        </a:spcBef>
                        <a:spcAft>
                          <a:spcPts val="0"/>
                        </a:spcAft>
                      </a:pPr>
                      <a:r>
                        <a:rPr lang="en-US" sz="1900" b="0" cap="all" spc="15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DESCRIPTION</a:t>
                      </a:r>
                    </a:p>
                  </a:txBody>
                  <a:tcPr marL="121001" marR="121001" marT="121001" marB="121001">
                    <a:lnL w="12700" cmpd="sng">
                      <a:noFill/>
                    </a:lnL>
                    <a:lnR w="12700" cmpd="sng">
                      <a:noFill/>
                    </a:lnR>
                    <a:lnT w="12700" cmpd="sng">
                      <a:noFill/>
                    </a:lnT>
                    <a:lnB w="38100" cmpd="sng">
                      <a:noFill/>
                    </a:lnB>
                    <a:solidFill>
                      <a:srgbClr val="505356"/>
                    </a:solidFill>
                  </a:tcPr>
                </a:tc>
                <a:tc>
                  <a:txBody>
                    <a:bodyPr/>
                    <a:lstStyle/>
                    <a:p>
                      <a:pPr marL="0" marR="0" algn="ctr">
                        <a:lnSpc>
                          <a:spcPct val="107000"/>
                        </a:lnSpc>
                        <a:spcBef>
                          <a:spcPts val="0"/>
                        </a:spcBef>
                        <a:spcAft>
                          <a:spcPts val="0"/>
                        </a:spcAft>
                      </a:pPr>
                      <a:r>
                        <a:rPr lang="en-US" sz="1900" b="0" cap="all" spc="15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MOSCOW RULE</a:t>
                      </a:r>
                    </a:p>
                    <a:p>
                      <a:pPr marL="0" marR="0">
                        <a:lnSpc>
                          <a:spcPct val="107000"/>
                        </a:lnSpc>
                        <a:spcBef>
                          <a:spcPts val="0"/>
                        </a:spcBef>
                        <a:spcAft>
                          <a:spcPts val="0"/>
                        </a:spcAft>
                      </a:pPr>
                      <a:r>
                        <a:rPr lang="en-US" sz="1900" b="0" cap="all" spc="15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900" b="0" cap="all" spc="15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121001" marR="121001" marT="121001" marB="121001">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3093234964"/>
                  </a:ext>
                </a:extLst>
              </a:tr>
              <a:tr h="516180">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D1F-01</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9585" marR="99585"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An active admin link will be provided once an admin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user has logged in.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9585" marR="99585"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9585" marR="99585"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831994441"/>
                  </a:ext>
                </a:extLst>
              </a:tr>
              <a:tr h="279390">
                <a:tc>
                  <a:txBody>
                    <a:bodyPr/>
                    <a:lstStyle/>
                    <a:p>
                      <a:pPr marL="0" marR="0">
                        <a:lnSpc>
                          <a:spcPct val="107000"/>
                        </a:lnSpc>
                        <a:spcBef>
                          <a:spcPts val="0"/>
                        </a:spcBef>
                        <a:spcAft>
                          <a:spcPts val="0"/>
                        </a:spcAft>
                      </a:pPr>
                      <a:r>
                        <a:rPr lang="en-US" sz="1500" b="1">
                          <a:effectLst/>
                          <a:latin typeface="Calibri" panose="020F0502020204030204" pitchFamily="34" charset="0"/>
                          <a:ea typeface="Calibri" panose="020F0502020204030204" pitchFamily="34" charset="0"/>
                          <a:cs typeface="Times New Roman" panose="02020603050405020304" pitchFamily="18" charset="0"/>
                        </a:rPr>
                        <a:t>D1F-02</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9585" marR="99585" marT="0" marB="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Admin home page or dashboard for admin</a:t>
                      </a:r>
                    </a:p>
                  </a:txBody>
                  <a:tcPr marL="99585" marR="99585" marT="0" marB="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500" b="1">
                          <a:effectLst/>
                          <a:latin typeface="Calibri" panose="020F0502020204030204" pitchFamily="34" charset="0"/>
                          <a:ea typeface="Calibri" panose="020F0502020204030204" pitchFamily="34" charset="0"/>
                          <a:cs typeface="Times New Roman" panose="02020603050405020304" pitchFamily="18" charset="0"/>
                        </a:rPr>
                        <a:t>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9585" marR="99585" marT="0" marB="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978916786"/>
                  </a:ext>
                </a:extLst>
              </a:tr>
              <a:tr h="989760">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D1F-03</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9585" marR="99585"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admin page will display all activities with the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option to create a new item, delete or update each</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item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9585" marR="99585"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9585" marR="99585"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2574826397"/>
                  </a:ext>
                </a:extLst>
              </a:tr>
              <a:tr h="279390">
                <a:tc>
                  <a:txBody>
                    <a:bodyPr/>
                    <a:lstStyle/>
                    <a:p>
                      <a:pPr marL="0" marR="0">
                        <a:lnSpc>
                          <a:spcPct val="107000"/>
                        </a:lnSpc>
                        <a:spcBef>
                          <a:spcPts val="0"/>
                        </a:spcBef>
                        <a:spcAft>
                          <a:spcPts val="0"/>
                        </a:spcAft>
                      </a:pPr>
                      <a:r>
                        <a:rPr lang="en-US" sz="1500" b="1">
                          <a:effectLst/>
                          <a:latin typeface="Calibri" panose="020F0502020204030204" pitchFamily="34" charset="0"/>
                          <a:ea typeface="Calibri" panose="020F0502020204030204" pitchFamily="34" charset="0"/>
                          <a:cs typeface="Times New Roman" panose="02020603050405020304" pitchFamily="18" charset="0"/>
                        </a:rPr>
                        <a:t>D1F-04</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9585" marR="99585" marT="0" marB="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An admin login that can access any of the trader accounts.</a:t>
                      </a:r>
                    </a:p>
                  </a:txBody>
                  <a:tcPr marL="99585" marR="99585" marT="0" marB="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500" b="1">
                          <a:effectLst/>
                          <a:latin typeface="Calibri" panose="020F0502020204030204" pitchFamily="34" charset="0"/>
                          <a:ea typeface="Calibri" panose="020F0502020204030204" pitchFamily="34" charset="0"/>
                          <a:cs typeface="Times New Roman" panose="02020603050405020304" pitchFamily="18" charset="0"/>
                        </a:rPr>
                        <a:t>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9585" marR="99585" marT="0" marB="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55124936"/>
                  </a:ext>
                </a:extLst>
              </a:tr>
              <a:tr h="516180">
                <a:tc>
                  <a:txBody>
                    <a:bodyPr/>
                    <a:lstStyle/>
                    <a:p>
                      <a:pPr marL="0" marR="0">
                        <a:lnSpc>
                          <a:spcPct val="107000"/>
                        </a:lnSpc>
                        <a:spcBef>
                          <a:spcPts val="0"/>
                        </a:spcBef>
                        <a:spcAft>
                          <a:spcPts val="0"/>
                        </a:spcAft>
                      </a:pPr>
                      <a:r>
                        <a:rPr lang="en-US" sz="1500" b="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D1F</a:t>
                      </a:r>
                    </a:p>
                  </a:txBody>
                  <a:tcPr marL="99585" marR="99585"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500" b="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 facility to allow authenticated admin users to</a:t>
                      </a:r>
                    </a:p>
                    <a:p>
                      <a:pPr marL="0" marR="0">
                        <a:lnSpc>
                          <a:spcPct val="107000"/>
                        </a:lnSpc>
                        <a:spcBef>
                          <a:spcPts val="0"/>
                        </a:spcBef>
                        <a:spcAft>
                          <a:spcPts val="0"/>
                        </a:spcAft>
                      </a:pPr>
                      <a:r>
                        <a:rPr lang="en-US" sz="1500" b="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manage the activities presented by the system</a:t>
                      </a:r>
                    </a:p>
                  </a:txBody>
                  <a:tcPr marL="99585" marR="99585"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500" b="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99585" marR="99585"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705613972"/>
                  </a:ext>
                </a:extLst>
              </a:tr>
              <a:tr h="516180">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D1F-01</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9585" marR="99585" marT="0" marB="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An active admin link will be provided once an admin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user has logged in.</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9585" marR="99585" marT="0" marB="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9585" marR="99585" marT="0" marB="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59150236"/>
                  </a:ext>
                </a:extLst>
              </a:tr>
              <a:tr h="279390">
                <a:tc>
                  <a:txBody>
                    <a:bodyPr/>
                    <a:lstStyle/>
                    <a:p>
                      <a:pPr marL="0" marR="0">
                        <a:lnSpc>
                          <a:spcPct val="107000"/>
                        </a:lnSpc>
                        <a:spcBef>
                          <a:spcPts val="0"/>
                        </a:spcBef>
                        <a:spcAft>
                          <a:spcPts val="0"/>
                        </a:spcAft>
                      </a:pPr>
                      <a:r>
                        <a:rPr lang="en-US" sz="1500" b="1">
                          <a:effectLst/>
                          <a:latin typeface="Calibri" panose="020F0502020204030204" pitchFamily="34" charset="0"/>
                          <a:ea typeface="Calibri" panose="020F0502020204030204" pitchFamily="34" charset="0"/>
                          <a:cs typeface="Times New Roman" panose="02020603050405020304" pitchFamily="18" charset="0"/>
                        </a:rPr>
                        <a:t>D1F-02</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9585" marR="99585"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500">
                          <a:effectLst/>
                          <a:latin typeface="Calibri" panose="020F0502020204030204" pitchFamily="34" charset="0"/>
                          <a:ea typeface="Calibri" panose="020F0502020204030204" pitchFamily="34" charset="0"/>
                          <a:cs typeface="Times New Roman" panose="02020603050405020304" pitchFamily="18" charset="0"/>
                        </a:rPr>
                        <a:t>Admin home page or dashboard for admin</a:t>
                      </a:r>
                    </a:p>
                  </a:txBody>
                  <a:tcPr marL="99585" marR="99585"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500" b="1">
                          <a:effectLst/>
                          <a:latin typeface="Calibri" panose="020F0502020204030204" pitchFamily="34" charset="0"/>
                          <a:ea typeface="Calibri" panose="020F0502020204030204" pitchFamily="34" charset="0"/>
                          <a:cs typeface="Times New Roman" panose="02020603050405020304" pitchFamily="18" charset="0"/>
                        </a:rPr>
                        <a:t>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9585" marR="99585"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280136795"/>
                  </a:ext>
                </a:extLst>
              </a:tr>
              <a:tr h="989760">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D1F-03</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9585" marR="99585" marT="0" marB="0">
                    <a:lnL w="12700" cmpd="sng">
                      <a:noFill/>
                      <a:prstDash val="solid"/>
                    </a:lnL>
                    <a:lnR w="12700" cmpd="sng">
                      <a:noFill/>
                      <a:prstDash val="solid"/>
                    </a:lnR>
                    <a:lnT w="12700" cmpd="sng">
                      <a:noFill/>
                      <a:prstDash val="solid"/>
                    </a:lnT>
                    <a:lnB w="12700" cmpd="sng">
                      <a:noFill/>
                      <a:prstDash val="solid"/>
                    </a:lnB>
                    <a:solidFill>
                      <a:schemeClr val="bg1">
                        <a:alpha val="7843"/>
                      </a:schemeClr>
                    </a:solidFill>
                  </a:tcPr>
                </a:tc>
                <a:tc>
                  <a:txBody>
                    <a:bodyPr/>
                    <a:lstStyle/>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admin page will display all activities with the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option to create a new item, delete or update each</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item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9585" marR="99585" marT="0" marB="0">
                    <a:lnL w="12700" cmpd="sng">
                      <a:noFill/>
                      <a:prstDash val="solid"/>
                    </a:lnL>
                    <a:lnR w="12700" cmpd="sng">
                      <a:noFill/>
                      <a:prstDash val="solid"/>
                    </a:lnR>
                    <a:lnT w="12700" cmpd="sng">
                      <a:noFill/>
                      <a:prstDash val="solid"/>
                    </a:lnT>
                    <a:lnB w="12700" cmpd="sng">
                      <a:noFill/>
                      <a:prstDash val="solid"/>
                    </a:lnB>
                    <a:solidFill>
                      <a:schemeClr val="bg1">
                        <a:alpha val="7843"/>
                      </a:schemeClr>
                    </a:solidFill>
                  </a:tcPr>
                </a:tc>
                <a:tc>
                  <a:txBody>
                    <a:bodyPr/>
                    <a:lstStyle/>
                    <a:p>
                      <a:pPr marL="0" marR="0">
                        <a:lnSpc>
                          <a:spcPct val="107000"/>
                        </a:lnSpc>
                        <a:spcBef>
                          <a:spcPts val="0"/>
                        </a:spcBef>
                        <a:spcAft>
                          <a:spcPts val="0"/>
                        </a:spcAft>
                      </a:pPr>
                      <a:r>
                        <a:rPr lang="en-US" sz="15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9585" marR="99585" marT="0" marB="0">
                    <a:lnL w="12700" cmpd="sng">
                      <a:noFill/>
                      <a:prstDash val="solid"/>
                    </a:lnL>
                    <a:lnR w="12700" cmpd="sng">
                      <a:noFill/>
                      <a:prstDash val="solid"/>
                    </a:lnR>
                    <a:lnT w="12700" cmpd="sng">
                      <a:noFill/>
                      <a:prstDash val="solid"/>
                    </a:lnT>
                    <a:lnB w="12700" cmpd="sng">
                      <a:noFill/>
                      <a:prstDash val="solid"/>
                    </a:lnB>
                    <a:solidFill>
                      <a:schemeClr val="bg1">
                        <a:alpha val="7843"/>
                      </a:schemeClr>
                    </a:solidFill>
                  </a:tcPr>
                </a:tc>
                <a:extLst>
                  <a:ext uri="{0D108BD9-81ED-4DB2-BD59-A6C34878D82A}">
                    <a16:rowId xmlns:a16="http://schemas.microsoft.com/office/drawing/2014/main" val="1029200140"/>
                  </a:ext>
                </a:extLst>
              </a:tr>
            </a:tbl>
          </a:graphicData>
        </a:graphic>
      </p:graphicFrame>
    </p:spTree>
    <p:extLst>
      <p:ext uri="{BB962C8B-B14F-4D97-AF65-F5344CB8AC3E}">
        <p14:creationId xmlns:p14="http://schemas.microsoft.com/office/powerpoint/2010/main" val="3497536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D036A-E4D8-431C-A12A-18E49FADBF4A}"/>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b="1" kern="1200" dirty="0">
                <a:solidFill>
                  <a:schemeClr val="tx1"/>
                </a:solidFill>
                <a:latin typeface="+mj-lt"/>
                <a:ea typeface="+mj-ea"/>
                <a:cs typeface="+mj-cs"/>
              </a:rPr>
              <a:t>Part </a:t>
            </a:r>
            <a:r>
              <a:rPr lang="en-US" sz="5800" b="1" dirty="0"/>
              <a:t>E</a:t>
            </a:r>
            <a:r>
              <a:rPr lang="en-US" sz="5800" b="1" kern="1200" dirty="0">
                <a:solidFill>
                  <a:schemeClr val="tx1"/>
                </a:solidFill>
                <a:latin typeface="+mj-lt"/>
                <a:ea typeface="+mj-ea"/>
                <a:cs typeface="+mj-cs"/>
              </a:rPr>
              <a:t>: Management Interface</a:t>
            </a:r>
          </a:p>
        </p:txBody>
      </p:sp>
      <p:cxnSp>
        <p:nvCxnSpPr>
          <p:cNvPr id="15"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470065"/>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E48BB1D-AC11-4FBB-A93C-5F95ACFCCEBE}"/>
              </a:ext>
            </a:extLst>
          </p:cNvPr>
          <p:cNvGraphicFramePr>
            <a:graphicFrameLocks noGrp="1"/>
          </p:cNvGraphicFramePr>
          <p:nvPr>
            <p:extLst>
              <p:ext uri="{D42A27DB-BD31-4B8C-83A1-F6EECF244321}">
                <p14:modId xmlns:p14="http://schemas.microsoft.com/office/powerpoint/2010/main" val="2350489897"/>
              </p:ext>
            </p:extLst>
          </p:nvPr>
        </p:nvGraphicFramePr>
        <p:xfrm>
          <a:off x="643467" y="839763"/>
          <a:ext cx="10905067" cy="5178477"/>
        </p:xfrm>
        <a:graphic>
          <a:graphicData uri="http://schemas.openxmlformats.org/drawingml/2006/table">
            <a:tbl>
              <a:tblPr firstRow="1" bandRow="1">
                <a:noFill/>
                <a:tableStyleId>{9D7B26C5-4107-4FEC-AEDC-1716B250A1EF}</a:tableStyleId>
              </a:tblPr>
              <a:tblGrid>
                <a:gridCol w="2012497">
                  <a:extLst>
                    <a:ext uri="{9D8B030D-6E8A-4147-A177-3AD203B41FA5}">
                      <a16:colId xmlns:a16="http://schemas.microsoft.com/office/drawing/2014/main" val="2877686297"/>
                    </a:ext>
                  </a:extLst>
                </a:gridCol>
                <a:gridCol w="5443071">
                  <a:extLst>
                    <a:ext uri="{9D8B030D-6E8A-4147-A177-3AD203B41FA5}">
                      <a16:colId xmlns:a16="http://schemas.microsoft.com/office/drawing/2014/main" val="2224316154"/>
                    </a:ext>
                  </a:extLst>
                </a:gridCol>
                <a:gridCol w="1437002">
                  <a:extLst>
                    <a:ext uri="{9D8B030D-6E8A-4147-A177-3AD203B41FA5}">
                      <a16:colId xmlns:a16="http://schemas.microsoft.com/office/drawing/2014/main" val="1131724286"/>
                    </a:ext>
                  </a:extLst>
                </a:gridCol>
                <a:gridCol w="2012497">
                  <a:extLst>
                    <a:ext uri="{9D8B030D-6E8A-4147-A177-3AD203B41FA5}">
                      <a16:colId xmlns:a16="http://schemas.microsoft.com/office/drawing/2014/main" val="4161034574"/>
                    </a:ext>
                  </a:extLst>
                </a:gridCol>
              </a:tblGrid>
              <a:tr h="1388340">
                <a:tc>
                  <a:txBody>
                    <a:bodyPr/>
                    <a:lstStyle/>
                    <a:p>
                      <a:pPr marL="0" marR="0" algn="ctr">
                        <a:lnSpc>
                          <a:spcPct val="107000"/>
                        </a:lnSpc>
                        <a:spcBef>
                          <a:spcPts val="0"/>
                        </a:spcBef>
                        <a:spcAft>
                          <a:spcPts val="0"/>
                        </a:spcAft>
                      </a:pPr>
                      <a:r>
                        <a:rPr lang="en-US" sz="1700" b="0" cap="all" spc="15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REQUIREMENT ID</a:t>
                      </a:r>
                    </a:p>
                  </a:txBody>
                  <a:tcPr marL="111059" marR="111059" marT="111059" marB="111059">
                    <a:lnL w="12700" cmpd="sng">
                      <a:noFill/>
                    </a:lnL>
                    <a:lnR w="12700" cmpd="sng">
                      <a:noFill/>
                    </a:lnR>
                    <a:lnT w="12700" cmpd="sng">
                      <a:noFill/>
                    </a:lnT>
                    <a:lnB w="38100" cmpd="sng">
                      <a:noFill/>
                    </a:lnB>
                    <a:solidFill>
                      <a:srgbClr val="505356"/>
                    </a:solidFill>
                  </a:tcPr>
                </a:tc>
                <a:tc>
                  <a:txBody>
                    <a:bodyPr/>
                    <a:lstStyle/>
                    <a:p>
                      <a:pPr marL="0" marR="0" algn="ctr">
                        <a:lnSpc>
                          <a:spcPct val="107000"/>
                        </a:lnSpc>
                        <a:spcBef>
                          <a:spcPts val="0"/>
                        </a:spcBef>
                        <a:spcAft>
                          <a:spcPts val="0"/>
                        </a:spcAft>
                      </a:pPr>
                      <a:r>
                        <a:rPr lang="en-US" sz="1700" b="0" cap="all" spc="15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DESCRIPTION</a:t>
                      </a:r>
                    </a:p>
                  </a:txBody>
                  <a:tcPr marL="111059" marR="111059" marT="111059" marB="111059">
                    <a:lnL w="12700" cmpd="sng">
                      <a:noFill/>
                    </a:lnL>
                    <a:lnR w="12700" cmpd="sng">
                      <a:noFill/>
                    </a:lnR>
                    <a:lnT w="12700" cmpd="sng">
                      <a:noFill/>
                    </a:lnT>
                    <a:lnB w="38100" cmpd="sng">
                      <a:noFill/>
                    </a:lnB>
                    <a:solidFill>
                      <a:srgbClr val="505356"/>
                    </a:solidFill>
                  </a:tcPr>
                </a:tc>
                <a:tc>
                  <a:txBody>
                    <a:bodyPr/>
                    <a:lstStyle/>
                    <a:p>
                      <a:pPr marL="0" marR="0" algn="ctr">
                        <a:lnSpc>
                          <a:spcPct val="107000"/>
                        </a:lnSpc>
                        <a:spcBef>
                          <a:spcPts val="0"/>
                        </a:spcBef>
                        <a:spcAft>
                          <a:spcPts val="0"/>
                        </a:spcAft>
                      </a:pPr>
                      <a:r>
                        <a:rPr lang="en-US" sz="1700" b="0" cap="all" spc="15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MOSCOW RULE</a:t>
                      </a:r>
                    </a:p>
                    <a:p>
                      <a:pPr marL="0" marR="0">
                        <a:lnSpc>
                          <a:spcPct val="107000"/>
                        </a:lnSpc>
                        <a:spcBef>
                          <a:spcPts val="0"/>
                        </a:spcBef>
                        <a:spcAft>
                          <a:spcPts val="0"/>
                        </a:spcAft>
                      </a:pPr>
                      <a:r>
                        <a:rPr lang="en-US" sz="1700" b="0" cap="all" spc="15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700" b="0" cap="all" spc="15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111059" marR="111059" marT="111059" marB="111059">
                    <a:lnL w="12700" cmpd="sng">
                      <a:noFill/>
                    </a:lnL>
                    <a:lnR w="12700" cmpd="sng">
                      <a:noFill/>
                    </a:lnR>
                    <a:lnT w="12700" cmpd="sng">
                      <a:noFill/>
                    </a:lnT>
                    <a:lnB w="38100" cmpd="sng">
                      <a:noFill/>
                    </a:lnB>
                    <a:solidFill>
                      <a:srgbClr val="505356"/>
                    </a:solidFill>
                  </a:tcPr>
                </a:tc>
                <a:tc>
                  <a:txBody>
                    <a:bodyPr/>
                    <a:lstStyle/>
                    <a:p>
                      <a:pPr marL="0" marR="0" algn="ctr">
                        <a:lnSpc>
                          <a:spcPct val="107000"/>
                        </a:lnSpc>
                        <a:spcBef>
                          <a:spcPts val="0"/>
                        </a:spcBef>
                        <a:spcAft>
                          <a:spcPts val="0"/>
                        </a:spcAft>
                      </a:pPr>
                      <a:r>
                        <a:rPr lang="en-US" sz="1700" b="0" cap="all" spc="15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REQUIREMENT ID</a:t>
                      </a:r>
                    </a:p>
                  </a:txBody>
                  <a:tcPr marL="111059" marR="111059" marT="111059" marB="111059">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3093234964"/>
                  </a:ext>
                </a:extLst>
              </a:tr>
              <a:tr h="473767">
                <a:tc>
                  <a:txBody>
                    <a:bodyPr/>
                    <a:lstStyle/>
                    <a:p>
                      <a:pPr marL="0" marR="0">
                        <a:lnSpc>
                          <a:spcPct val="107000"/>
                        </a:lnSpc>
                        <a:spcBef>
                          <a:spcPts val="0"/>
                        </a:spcBef>
                        <a:spcAft>
                          <a:spcPts val="0"/>
                        </a:spcAft>
                      </a:pPr>
                      <a:r>
                        <a:rPr lang="en-US" sz="1300" b="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E1F</a:t>
                      </a:r>
                    </a:p>
                  </a:txBody>
                  <a:tcPr marL="91402" marR="91402"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300" b="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 facility to allow authenticated admin users to</a:t>
                      </a:r>
                    </a:p>
                    <a:p>
                      <a:pPr marL="0" marR="0">
                        <a:lnSpc>
                          <a:spcPct val="107000"/>
                        </a:lnSpc>
                        <a:spcBef>
                          <a:spcPts val="0"/>
                        </a:spcBef>
                        <a:spcAft>
                          <a:spcPts val="0"/>
                        </a:spcAft>
                      </a:pPr>
                      <a:r>
                        <a:rPr lang="en-US" sz="1300" b="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manage the activities presented by the system</a:t>
                      </a:r>
                    </a:p>
                  </a:txBody>
                  <a:tcPr marL="91402" marR="91402"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300" b="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91402" marR="91402"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300" b="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E1F</a:t>
                      </a:r>
                    </a:p>
                  </a:txBody>
                  <a:tcPr marL="91402" marR="91402"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831994441"/>
                  </a:ext>
                </a:extLst>
              </a:tr>
              <a:tr h="256434">
                <a:tc>
                  <a:txBody>
                    <a:bodyPr/>
                    <a:lstStyle/>
                    <a:p>
                      <a:pPr marL="0" marR="0">
                        <a:lnSpc>
                          <a:spcPct val="107000"/>
                        </a:lnSpc>
                        <a:spcBef>
                          <a:spcPts val="0"/>
                        </a:spcBef>
                        <a:spcAft>
                          <a:spcPts val="0"/>
                        </a:spcAft>
                      </a:pPr>
                      <a:r>
                        <a:rPr lang="en-US" sz="13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EF-01</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91402" marR="91402" marT="0" marB="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3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 management dashboard is required.</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91402" marR="91402" marT="0" marB="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3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91402" marR="91402" marT="0" marB="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3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EF-01</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91402" marR="91402" marT="0" marB="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978916786"/>
                  </a:ext>
                </a:extLst>
              </a:tr>
              <a:tr h="473767">
                <a:tc>
                  <a:txBody>
                    <a:bodyPr/>
                    <a:lstStyle/>
                    <a:p>
                      <a:pPr marL="0" marR="0">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EF-02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91402" marR="91402"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300">
                          <a:effectLst/>
                          <a:latin typeface="Calibri" panose="020F0502020204030204" pitchFamily="34" charset="0"/>
                          <a:ea typeface="Calibri" panose="020F0502020204030204" pitchFamily="34" charset="0"/>
                          <a:cs typeface="Times New Roman" panose="02020603050405020304" pitchFamily="18" charset="0"/>
                        </a:rPr>
                        <a:t>Management dashboard should provide the traders access to a range of daily and periodic reports</a:t>
                      </a:r>
                    </a:p>
                  </a:txBody>
                  <a:tcPr marL="91402" marR="91402"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S</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91402" marR="91402"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EF-02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91402" marR="91402"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2574826397"/>
                  </a:ext>
                </a:extLst>
              </a:tr>
              <a:tr h="473767">
                <a:tc>
                  <a:txBody>
                    <a:bodyPr/>
                    <a:lstStyle/>
                    <a:p>
                      <a:pPr marL="0" marR="0">
                        <a:lnSpc>
                          <a:spcPct val="107000"/>
                        </a:lnSpc>
                        <a:spcBef>
                          <a:spcPts val="0"/>
                        </a:spcBef>
                        <a:spcAft>
                          <a:spcPts val="0"/>
                        </a:spcAft>
                      </a:pPr>
                      <a:r>
                        <a:rPr lang="en-US" sz="13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EF-03</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91402" marR="91402" marT="0" marB="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3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Daily reports will be generated which will identify the goods and quantities that have been ordered.</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91402" marR="91402" marT="0" marB="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3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91402" marR="91402" marT="0" marB="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3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EF-03</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91402" marR="91402" marT="0" marB="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55124936"/>
                  </a:ext>
                </a:extLst>
              </a:tr>
              <a:tr h="908434">
                <a:tc>
                  <a:txBody>
                    <a:bodyPr/>
                    <a:lstStyle/>
                    <a:p>
                      <a:pPr marL="0" marR="0">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EF-04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91402" marR="91402"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300">
                          <a:effectLst/>
                          <a:latin typeface="Calibri" panose="020F0502020204030204" pitchFamily="34" charset="0"/>
                          <a:ea typeface="Calibri" panose="020F0502020204030204" pitchFamily="34" charset="0"/>
                          <a:cs typeface="Times New Roman" panose="02020603050405020304" pitchFamily="18" charset="0"/>
                        </a:rPr>
                        <a:t>Reports should be presented so that it is clear which delivery slots goods are required for and they will use this information to label goods for collection with a</a:t>
                      </a:r>
                    </a:p>
                    <a:p>
                      <a:pPr marL="0" marR="0">
                        <a:lnSpc>
                          <a:spcPct val="107000"/>
                        </a:lnSpc>
                        <a:spcBef>
                          <a:spcPts val="0"/>
                        </a:spcBef>
                        <a:spcAft>
                          <a:spcPts val="0"/>
                        </a:spcAft>
                      </a:pPr>
                      <a:r>
                        <a:rPr lang="en-US" sz="1300">
                          <a:effectLst/>
                          <a:latin typeface="Calibri" panose="020F0502020204030204" pitchFamily="34" charset="0"/>
                          <a:ea typeface="Calibri" panose="020F0502020204030204" pitchFamily="34" charset="0"/>
                          <a:cs typeface="Times New Roman" panose="02020603050405020304" pitchFamily="18" charset="0"/>
                        </a:rPr>
                        <a:t>customer ID and order ID as well as product details.</a:t>
                      </a:r>
                    </a:p>
                  </a:txBody>
                  <a:tcPr marL="91402" marR="91402"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M</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91402" marR="91402"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EF-04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91402" marR="91402"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705613972"/>
                  </a:ext>
                </a:extLst>
              </a:tr>
              <a:tr h="473767">
                <a:tc>
                  <a:txBody>
                    <a:bodyPr/>
                    <a:lstStyle/>
                    <a:p>
                      <a:pPr marL="0" marR="0">
                        <a:lnSpc>
                          <a:spcPct val="107000"/>
                        </a:lnSpc>
                        <a:spcBef>
                          <a:spcPts val="0"/>
                        </a:spcBef>
                        <a:spcAft>
                          <a:spcPts val="0"/>
                        </a:spcAft>
                      </a:pPr>
                      <a:r>
                        <a:rPr lang="en-US" sz="13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EF-05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91402" marR="91402" marT="0" marB="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3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Traders will be provided with a weekly finance report which will identify payments to be made</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91402" marR="91402" marT="0" marB="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3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91402" marR="91402" marT="0" marB="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3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EF-05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91402" marR="91402" marT="0" marB="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59150236"/>
                  </a:ext>
                </a:extLst>
              </a:tr>
              <a:tr h="256434">
                <a:tc>
                  <a:txBody>
                    <a:bodyPr/>
                    <a:lstStyle/>
                    <a:p>
                      <a:pPr marL="0" marR="0">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EF-06</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91402" marR="91402"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300">
                          <a:effectLst/>
                          <a:latin typeface="Calibri" panose="020F0502020204030204" pitchFamily="34" charset="0"/>
                          <a:ea typeface="Calibri" panose="020F0502020204030204" pitchFamily="34" charset="0"/>
                          <a:cs typeface="Times New Roman" panose="02020603050405020304" pitchFamily="18" charset="0"/>
                        </a:rPr>
                        <a:t>Traders will be provided with a monthly report on their product sales</a:t>
                      </a:r>
                    </a:p>
                  </a:txBody>
                  <a:tcPr marL="91402" marR="91402"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S</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91402" marR="91402"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300" b="1">
                          <a:effectLst/>
                          <a:latin typeface="Calibri" panose="020F0502020204030204" pitchFamily="34" charset="0"/>
                          <a:ea typeface="Calibri" panose="020F0502020204030204" pitchFamily="34" charset="0"/>
                          <a:cs typeface="Times New Roman" panose="02020603050405020304" pitchFamily="18" charset="0"/>
                        </a:rPr>
                        <a:t>EF-06</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91402" marR="91402"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280136795"/>
                  </a:ext>
                </a:extLst>
              </a:tr>
              <a:tr h="473767">
                <a:tc>
                  <a:txBody>
                    <a:bodyPr/>
                    <a:lstStyle/>
                    <a:p>
                      <a:pPr marL="0" marR="0">
                        <a:lnSpc>
                          <a:spcPct val="107000"/>
                        </a:lnSpc>
                        <a:spcBef>
                          <a:spcPts val="0"/>
                        </a:spcBef>
                        <a:spcAft>
                          <a:spcPts val="0"/>
                        </a:spcAft>
                      </a:pPr>
                      <a:r>
                        <a:rPr lang="en-US" sz="13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EF-07</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91402" marR="91402" marT="0" marB="0">
                    <a:lnL w="12700" cmpd="sng">
                      <a:noFill/>
                      <a:prstDash val="solid"/>
                    </a:lnL>
                    <a:lnR w="12700" cmpd="sng">
                      <a:noFill/>
                      <a:prstDash val="solid"/>
                    </a:lnR>
                    <a:lnT w="12700" cmpd="sng">
                      <a:noFill/>
                      <a:prstDash val="solid"/>
                    </a:lnT>
                    <a:lnB w="12700" cmpd="sng">
                      <a:noFill/>
                      <a:prstDash val="solid"/>
                    </a:lnB>
                    <a:solidFill>
                      <a:schemeClr val="bg1">
                        <a:alpha val="7843"/>
                      </a:schemeClr>
                    </a:solidFill>
                  </a:tcPr>
                </a:tc>
                <a:tc>
                  <a:txBody>
                    <a:bodyPr/>
                    <a:lstStyle/>
                    <a:p>
                      <a:pPr marL="0" marR="0">
                        <a:lnSpc>
                          <a:spcPct val="107000"/>
                        </a:lnSpc>
                        <a:spcBef>
                          <a:spcPts val="0"/>
                        </a:spcBef>
                        <a:spcAft>
                          <a:spcPts val="0"/>
                        </a:spcAft>
                      </a:pPr>
                      <a:r>
                        <a:rPr lang="en-US" sz="13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Report can be viewed ordered in several ways: alphabetically, by total number of orders per product, by total income per product.</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91402" marR="91402" marT="0" marB="0">
                    <a:lnL w="12700" cmpd="sng">
                      <a:noFill/>
                      <a:prstDash val="solid"/>
                    </a:lnL>
                    <a:lnR w="12700" cmpd="sng">
                      <a:noFill/>
                      <a:prstDash val="solid"/>
                    </a:lnR>
                    <a:lnT w="12700" cmpd="sng">
                      <a:noFill/>
                      <a:prstDash val="solid"/>
                    </a:lnT>
                    <a:lnB w="12700" cmpd="sng">
                      <a:noFill/>
                      <a:prstDash val="solid"/>
                    </a:lnB>
                    <a:solidFill>
                      <a:schemeClr val="bg1">
                        <a:alpha val="7843"/>
                      </a:schemeClr>
                    </a:solidFill>
                  </a:tcPr>
                </a:tc>
                <a:tc>
                  <a:txBody>
                    <a:bodyPr/>
                    <a:lstStyle/>
                    <a:p>
                      <a:pPr marL="0" marR="0">
                        <a:lnSpc>
                          <a:spcPct val="107000"/>
                        </a:lnSpc>
                        <a:spcBef>
                          <a:spcPts val="0"/>
                        </a:spcBef>
                        <a:spcAft>
                          <a:spcPts val="0"/>
                        </a:spcAft>
                      </a:pPr>
                      <a:r>
                        <a:rPr lang="en-US" sz="13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91402" marR="91402" marT="0" marB="0">
                    <a:lnL w="12700" cmpd="sng">
                      <a:noFill/>
                      <a:prstDash val="solid"/>
                    </a:lnL>
                    <a:lnR w="12700" cmpd="sng">
                      <a:noFill/>
                      <a:prstDash val="solid"/>
                    </a:lnR>
                    <a:lnT w="12700" cmpd="sng">
                      <a:noFill/>
                      <a:prstDash val="solid"/>
                    </a:lnT>
                    <a:lnB w="12700" cmpd="sng">
                      <a:noFill/>
                      <a:prstDash val="solid"/>
                    </a:lnB>
                    <a:solidFill>
                      <a:schemeClr val="bg1">
                        <a:alpha val="7843"/>
                      </a:schemeClr>
                    </a:solidFill>
                  </a:tcPr>
                </a:tc>
                <a:tc>
                  <a:txBody>
                    <a:bodyPr/>
                    <a:lstStyle/>
                    <a:p>
                      <a:pPr marL="0" marR="0">
                        <a:lnSpc>
                          <a:spcPct val="107000"/>
                        </a:lnSpc>
                        <a:spcBef>
                          <a:spcPts val="0"/>
                        </a:spcBef>
                        <a:spcAft>
                          <a:spcPts val="0"/>
                        </a:spcAft>
                      </a:pPr>
                      <a:r>
                        <a:rPr lang="en-US" sz="13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EF-07</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91402" marR="91402" marT="0" marB="0">
                    <a:lnL w="12700" cmpd="sng">
                      <a:noFill/>
                      <a:prstDash val="solid"/>
                    </a:lnL>
                    <a:lnR w="12700" cmpd="sng">
                      <a:noFill/>
                      <a:prstDash val="solid"/>
                    </a:lnR>
                    <a:lnT w="12700" cmpd="sng">
                      <a:noFill/>
                      <a:prstDash val="solid"/>
                    </a:lnT>
                    <a:lnB w="12700" cmpd="sng">
                      <a:noFill/>
                      <a:prstDash val="solid"/>
                    </a:lnB>
                    <a:solidFill>
                      <a:schemeClr val="bg1">
                        <a:alpha val="7843"/>
                      </a:schemeClr>
                    </a:solidFill>
                  </a:tcPr>
                </a:tc>
                <a:extLst>
                  <a:ext uri="{0D108BD9-81ED-4DB2-BD59-A6C34878D82A}">
                    <a16:rowId xmlns:a16="http://schemas.microsoft.com/office/drawing/2014/main" val="1029200140"/>
                  </a:ext>
                </a:extLst>
              </a:tr>
            </a:tbl>
          </a:graphicData>
        </a:graphic>
      </p:graphicFrame>
    </p:spTree>
    <p:extLst>
      <p:ext uri="{BB962C8B-B14F-4D97-AF65-F5344CB8AC3E}">
        <p14:creationId xmlns:p14="http://schemas.microsoft.com/office/powerpoint/2010/main" val="1554220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D036A-E4D8-431C-A12A-18E49FADBF4A}"/>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b="1" kern="1200" dirty="0">
                <a:solidFill>
                  <a:schemeClr val="tx1"/>
                </a:solidFill>
                <a:latin typeface="+mj-lt"/>
                <a:ea typeface="+mj-ea"/>
                <a:cs typeface="+mj-cs"/>
              </a:rPr>
              <a:t>Part </a:t>
            </a:r>
            <a:r>
              <a:rPr lang="en-US" sz="5800" b="1" dirty="0"/>
              <a:t>F</a:t>
            </a:r>
            <a:r>
              <a:rPr lang="en-US" sz="5800" b="1" kern="1200" dirty="0">
                <a:solidFill>
                  <a:schemeClr val="tx1"/>
                </a:solidFill>
                <a:latin typeface="+mj-lt"/>
                <a:ea typeface="+mj-ea"/>
                <a:cs typeface="+mj-cs"/>
              </a:rPr>
              <a:t>: Non-Functional Requirement</a:t>
            </a:r>
          </a:p>
        </p:txBody>
      </p:sp>
      <p:cxnSp>
        <p:nvCxnSpPr>
          <p:cNvPr id="15"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906550"/>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E48BB1D-AC11-4FBB-A93C-5F95ACFCCEBE}"/>
              </a:ext>
            </a:extLst>
          </p:cNvPr>
          <p:cNvGraphicFramePr>
            <a:graphicFrameLocks noGrp="1"/>
          </p:cNvGraphicFramePr>
          <p:nvPr>
            <p:extLst>
              <p:ext uri="{D42A27DB-BD31-4B8C-83A1-F6EECF244321}">
                <p14:modId xmlns:p14="http://schemas.microsoft.com/office/powerpoint/2010/main" val="2242640446"/>
              </p:ext>
            </p:extLst>
          </p:nvPr>
        </p:nvGraphicFramePr>
        <p:xfrm>
          <a:off x="1046518" y="643466"/>
          <a:ext cx="10098964" cy="5571071"/>
        </p:xfrm>
        <a:graphic>
          <a:graphicData uri="http://schemas.openxmlformats.org/drawingml/2006/table">
            <a:tbl>
              <a:tblPr firstRow="1" bandRow="1">
                <a:noFill/>
                <a:tableStyleId>{9D7B26C5-4107-4FEC-AEDC-1716B250A1EF}</a:tableStyleId>
              </a:tblPr>
              <a:tblGrid>
                <a:gridCol w="2601853">
                  <a:extLst>
                    <a:ext uri="{9D8B030D-6E8A-4147-A177-3AD203B41FA5}">
                      <a16:colId xmlns:a16="http://schemas.microsoft.com/office/drawing/2014/main" val="2877686297"/>
                    </a:ext>
                  </a:extLst>
                </a:gridCol>
                <a:gridCol w="5639284">
                  <a:extLst>
                    <a:ext uri="{9D8B030D-6E8A-4147-A177-3AD203B41FA5}">
                      <a16:colId xmlns:a16="http://schemas.microsoft.com/office/drawing/2014/main" val="2224316154"/>
                    </a:ext>
                  </a:extLst>
                </a:gridCol>
                <a:gridCol w="1857827">
                  <a:extLst>
                    <a:ext uri="{9D8B030D-6E8A-4147-A177-3AD203B41FA5}">
                      <a16:colId xmlns:a16="http://schemas.microsoft.com/office/drawing/2014/main" val="1131724286"/>
                    </a:ext>
                  </a:extLst>
                </a:gridCol>
              </a:tblGrid>
              <a:tr h="1794914">
                <a:tc>
                  <a:txBody>
                    <a:bodyPr/>
                    <a:lstStyle/>
                    <a:p>
                      <a:pPr marL="0" marR="0" algn="ctr">
                        <a:lnSpc>
                          <a:spcPct val="107000"/>
                        </a:lnSpc>
                        <a:spcBef>
                          <a:spcPts val="0"/>
                        </a:spcBef>
                        <a:spcAft>
                          <a:spcPts val="0"/>
                        </a:spcAft>
                      </a:pPr>
                      <a:r>
                        <a:rPr lang="en-US" sz="2200" b="0" cap="all" spc="15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REQUIREMENT ID</a:t>
                      </a:r>
                    </a:p>
                  </a:txBody>
                  <a:tcPr marL="143583" marR="143583" marT="143583" marB="143583">
                    <a:lnL w="12700" cmpd="sng">
                      <a:noFill/>
                    </a:lnL>
                    <a:lnR w="12700" cmpd="sng">
                      <a:noFill/>
                    </a:lnR>
                    <a:lnT w="12700" cmpd="sng">
                      <a:noFill/>
                    </a:lnT>
                    <a:lnB w="38100" cmpd="sng">
                      <a:noFill/>
                    </a:lnB>
                    <a:solidFill>
                      <a:srgbClr val="505356"/>
                    </a:solidFill>
                  </a:tcPr>
                </a:tc>
                <a:tc>
                  <a:txBody>
                    <a:bodyPr/>
                    <a:lstStyle/>
                    <a:p>
                      <a:pPr marL="0" marR="0" algn="ctr">
                        <a:lnSpc>
                          <a:spcPct val="107000"/>
                        </a:lnSpc>
                        <a:spcBef>
                          <a:spcPts val="0"/>
                        </a:spcBef>
                        <a:spcAft>
                          <a:spcPts val="0"/>
                        </a:spcAft>
                      </a:pPr>
                      <a:r>
                        <a:rPr lang="en-US" sz="2200" b="0" cap="all" spc="15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DESCRIPTION</a:t>
                      </a:r>
                    </a:p>
                  </a:txBody>
                  <a:tcPr marL="143583" marR="143583" marT="143583" marB="143583">
                    <a:lnL w="12700" cmpd="sng">
                      <a:noFill/>
                    </a:lnL>
                    <a:lnR w="12700" cmpd="sng">
                      <a:noFill/>
                    </a:lnR>
                    <a:lnT w="12700" cmpd="sng">
                      <a:noFill/>
                    </a:lnT>
                    <a:lnB w="38100" cmpd="sng">
                      <a:noFill/>
                    </a:lnB>
                    <a:solidFill>
                      <a:srgbClr val="505356"/>
                    </a:solidFill>
                  </a:tcPr>
                </a:tc>
                <a:tc>
                  <a:txBody>
                    <a:bodyPr/>
                    <a:lstStyle/>
                    <a:p>
                      <a:pPr marL="0" marR="0" algn="ctr">
                        <a:lnSpc>
                          <a:spcPct val="107000"/>
                        </a:lnSpc>
                        <a:spcBef>
                          <a:spcPts val="0"/>
                        </a:spcBef>
                        <a:spcAft>
                          <a:spcPts val="0"/>
                        </a:spcAft>
                      </a:pPr>
                      <a:r>
                        <a:rPr lang="en-US" sz="2200" b="0" cap="all" spc="15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MOSCOW RULE</a:t>
                      </a:r>
                    </a:p>
                    <a:p>
                      <a:pPr marL="0" marR="0">
                        <a:lnSpc>
                          <a:spcPct val="107000"/>
                        </a:lnSpc>
                        <a:spcBef>
                          <a:spcPts val="0"/>
                        </a:spcBef>
                        <a:spcAft>
                          <a:spcPts val="0"/>
                        </a:spcAft>
                      </a:pPr>
                      <a:r>
                        <a:rPr lang="en-US" sz="2200" b="0" cap="all" spc="15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2200" b="0" cap="all" spc="150">
                          <a:solidFill>
                            <a:schemeClr val="lt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143583" marR="143583" marT="143583" marB="143583">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3093234964"/>
                  </a:ext>
                </a:extLst>
              </a:tr>
              <a:tr h="612509">
                <a:tc>
                  <a:txBody>
                    <a:bodyPr/>
                    <a:lstStyle/>
                    <a:p>
                      <a:pPr marL="0" marR="0">
                        <a:lnSpc>
                          <a:spcPct val="107000"/>
                        </a:lnSpc>
                        <a:spcBef>
                          <a:spcPts val="0"/>
                        </a:spcBef>
                        <a:spcAft>
                          <a:spcPts val="0"/>
                        </a:spcAft>
                      </a:pPr>
                      <a:r>
                        <a:rPr lang="en-US" sz="1700" b="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F1F</a:t>
                      </a:r>
                      <a:endParaRPr lang="en-US" sz="17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8169" marR="118169"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700" b="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 website will comply with the following nonfunctional requirements</a:t>
                      </a:r>
                      <a:endParaRPr lang="en-US" sz="17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8169" marR="118169"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7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118169" marR="118169"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831994441"/>
                  </a:ext>
                </a:extLst>
              </a:tr>
              <a:tr h="331530">
                <a:tc>
                  <a:txBody>
                    <a:bodyPr/>
                    <a:lstStyle/>
                    <a:p>
                      <a:pPr marL="0" marR="0">
                        <a:lnSpc>
                          <a:spcPct val="107000"/>
                        </a:lnSpc>
                        <a:spcBef>
                          <a:spcPts val="0"/>
                        </a:spcBef>
                        <a:spcAft>
                          <a:spcPts val="0"/>
                        </a:spcAft>
                      </a:pPr>
                      <a:r>
                        <a:rPr lang="en-US" sz="17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FF-01</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18169" marR="118169" marT="0" marB="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7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HTML/CSS template suited to requirements.</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18169" marR="118169" marT="0" marB="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7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18169" marR="118169" marT="0" marB="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978916786"/>
                  </a:ext>
                </a:extLst>
              </a:tr>
              <a:tr h="331530">
                <a:tc>
                  <a:txBody>
                    <a:bodyPr/>
                    <a:lstStyle/>
                    <a:p>
                      <a:pPr marL="0" marR="0">
                        <a:lnSpc>
                          <a:spcPct val="107000"/>
                        </a:lnSpc>
                        <a:spcBef>
                          <a:spcPts val="0"/>
                        </a:spcBef>
                        <a:spcAft>
                          <a:spcPts val="0"/>
                        </a:spcAft>
                      </a:pPr>
                      <a:r>
                        <a:rPr lang="en-US" sz="1700" b="1">
                          <a:effectLst/>
                          <a:latin typeface="Calibri" panose="020F0502020204030204" pitchFamily="34" charset="0"/>
                          <a:ea typeface="Calibri" panose="020F0502020204030204" pitchFamily="34" charset="0"/>
                          <a:cs typeface="Times New Roman" panose="02020603050405020304" pitchFamily="18" charset="0"/>
                        </a:rPr>
                        <a:t>FF-02</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18169" marR="118169"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700">
                          <a:effectLst/>
                          <a:latin typeface="Calibri" panose="020F0502020204030204" pitchFamily="34" charset="0"/>
                          <a:ea typeface="Calibri" panose="020F0502020204030204" pitchFamily="34" charset="0"/>
                          <a:cs typeface="Times New Roman" panose="02020603050405020304" pitchFamily="18" charset="0"/>
                        </a:rPr>
                        <a:t>Website designed as per wireframe</a:t>
                      </a:r>
                    </a:p>
                  </a:txBody>
                  <a:tcPr marL="118169" marR="118169"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700" b="1">
                          <a:effectLst/>
                          <a:latin typeface="Calibri" panose="020F0502020204030204" pitchFamily="34" charset="0"/>
                          <a:ea typeface="Calibri" panose="020F0502020204030204" pitchFamily="34" charset="0"/>
                          <a:cs typeface="Times New Roman" panose="02020603050405020304" pitchFamily="18" charset="0"/>
                        </a:rPr>
                        <a:t>M</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18169" marR="118169"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2574826397"/>
                  </a:ext>
                </a:extLst>
              </a:tr>
              <a:tr h="331530">
                <a:tc>
                  <a:txBody>
                    <a:bodyPr/>
                    <a:lstStyle/>
                    <a:p>
                      <a:pPr marL="0" marR="0">
                        <a:lnSpc>
                          <a:spcPct val="107000"/>
                        </a:lnSpc>
                        <a:spcBef>
                          <a:spcPts val="0"/>
                        </a:spcBef>
                        <a:spcAft>
                          <a:spcPts val="0"/>
                        </a:spcAft>
                      </a:pPr>
                      <a:r>
                        <a:rPr lang="en-US" sz="17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FF-03</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18169" marR="118169" marT="0" marB="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7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Template applied consistently throughout the site</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18169" marR="118169" marT="0" marB="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7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18169" marR="118169" marT="0" marB="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55124936"/>
                  </a:ext>
                </a:extLst>
              </a:tr>
              <a:tr h="893489">
                <a:tc>
                  <a:txBody>
                    <a:bodyPr/>
                    <a:lstStyle/>
                    <a:p>
                      <a:pPr marL="0" marR="0">
                        <a:lnSpc>
                          <a:spcPct val="107000"/>
                        </a:lnSpc>
                        <a:spcBef>
                          <a:spcPts val="0"/>
                        </a:spcBef>
                        <a:spcAft>
                          <a:spcPts val="0"/>
                        </a:spcAft>
                      </a:pPr>
                      <a:r>
                        <a:rPr lang="en-US" sz="1700" b="1">
                          <a:effectLst/>
                          <a:latin typeface="Calibri" panose="020F0502020204030204" pitchFamily="34" charset="0"/>
                          <a:ea typeface="Calibri" panose="020F0502020204030204" pitchFamily="34" charset="0"/>
                          <a:cs typeface="Times New Roman" panose="02020603050405020304" pitchFamily="18" charset="0"/>
                        </a:rPr>
                        <a:t>FF-04</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18169" marR="118169"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700">
                          <a:effectLst/>
                          <a:latin typeface="Calibri" panose="020F0502020204030204" pitchFamily="34" charset="0"/>
                          <a:ea typeface="Calibri" panose="020F0502020204030204" pitchFamily="34" charset="0"/>
                          <a:cs typeface="Times New Roman" panose="02020603050405020304" pitchFamily="18" charset="0"/>
                        </a:rPr>
                        <a:t>Site built for maintainability: Files organized,</a:t>
                      </a:r>
                    </a:p>
                    <a:p>
                      <a:pPr marL="0" marR="0">
                        <a:lnSpc>
                          <a:spcPct val="107000"/>
                        </a:lnSpc>
                        <a:spcBef>
                          <a:spcPts val="0"/>
                        </a:spcBef>
                        <a:spcAft>
                          <a:spcPts val="0"/>
                        </a:spcAft>
                      </a:pPr>
                      <a:r>
                        <a:rPr lang="en-US" sz="1700">
                          <a:effectLst/>
                          <a:latin typeface="Calibri" panose="020F0502020204030204" pitchFamily="34" charset="0"/>
                          <a:ea typeface="Calibri" panose="020F0502020204030204" pitchFamily="34" charset="0"/>
                          <a:cs typeface="Times New Roman" panose="02020603050405020304" pitchFamily="18" charset="0"/>
                        </a:rPr>
                        <a:t>comments added, HTML using includes, bespoke</a:t>
                      </a:r>
                    </a:p>
                    <a:p>
                      <a:pPr marL="0" marR="0">
                        <a:lnSpc>
                          <a:spcPct val="107000"/>
                        </a:lnSpc>
                        <a:spcBef>
                          <a:spcPts val="0"/>
                        </a:spcBef>
                        <a:spcAft>
                          <a:spcPts val="0"/>
                        </a:spcAft>
                      </a:pPr>
                      <a:r>
                        <a:rPr lang="en-US" sz="1700">
                          <a:effectLst/>
                          <a:latin typeface="Calibri" panose="020F0502020204030204" pitchFamily="34" charset="0"/>
                          <a:ea typeface="Calibri" panose="020F0502020204030204" pitchFamily="34" charset="0"/>
                          <a:cs typeface="Times New Roman" panose="02020603050405020304" pitchFamily="18" charset="0"/>
                        </a:rPr>
                        <a:t>functions.</a:t>
                      </a:r>
                    </a:p>
                  </a:txBody>
                  <a:tcPr marL="118169" marR="118169"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700" b="1">
                          <a:effectLst/>
                          <a:latin typeface="Calibri" panose="020F0502020204030204" pitchFamily="34" charset="0"/>
                          <a:ea typeface="Calibri" panose="020F0502020204030204" pitchFamily="34" charset="0"/>
                          <a:cs typeface="Times New Roman" panose="02020603050405020304" pitchFamily="18" charset="0"/>
                        </a:rPr>
                        <a:t>S</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18169" marR="118169"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705613972"/>
                  </a:ext>
                </a:extLst>
              </a:tr>
              <a:tr h="612509">
                <a:tc>
                  <a:txBody>
                    <a:bodyPr/>
                    <a:lstStyle/>
                    <a:p>
                      <a:pPr marL="0" marR="0">
                        <a:lnSpc>
                          <a:spcPct val="107000"/>
                        </a:lnSpc>
                        <a:spcBef>
                          <a:spcPts val="0"/>
                        </a:spcBef>
                        <a:spcAft>
                          <a:spcPts val="0"/>
                        </a:spcAft>
                      </a:pPr>
                      <a:r>
                        <a:rPr lang="en-US" sz="1700" b="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F1F</a:t>
                      </a:r>
                      <a:endParaRPr lang="en-US" sz="17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8169" marR="118169" marT="0" marB="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700" b="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 website will comply with the following nonfunctional requirements</a:t>
                      </a:r>
                      <a:endParaRPr lang="en-US" sz="17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8169" marR="118169" marT="0" marB="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7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txBody>
                  <a:tcPr marL="118169" marR="118169" marT="0" marB="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59150236"/>
                  </a:ext>
                </a:extLst>
              </a:tr>
              <a:tr h="331530">
                <a:tc>
                  <a:txBody>
                    <a:bodyPr/>
                    <a:lstStyle/>
                    <a:p>
                      <a:pPr marL="0" marR="0">
                        <a:lnSpc>
                          <a:spcPct val="107000"/>
                        </a:lnSpc>
                        <a:spcBef>
                          <a:spcPts val="0"/>
                        </a:spcBef>
                        <a:spcAft>
                          <a:spcPts val="0"/>
                        </a:spcAft>
                      </a:pPr>
                      <a:r>
                        <a:rPr lang="en-US" sz="17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FF-01</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18169" marR="118169"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7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HTML/CSS template suited to requirements.</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18169" marR="118169"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7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18169" marR="118169"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280136795"/>
                  </a:ext>
                </a:extLst>
              </a:tr>
              <a:tr h="331530">
                <a:tc>
                  <a:txBody>
                    <a:bodyPr/>
                    <a:lstStyle/>
                    <a:p>
                      <a:pPr marL="0" marR="0">
                        <a:lnSpc>
                          <a:spcPct val="107000"/>
                        </a:lnSpc>
                        <a:spcBef>
                          <a:spcPts val="0"/>
                        </a:spcBef>
                        <a:spcAft>
                          <a:spcPts val="0"/>
                        </a:spcAft>
                      </a:pPr>
                      <a:r>
                        <a:rPr lang="en-US" sz="1700" b="1">
                          <a:effectLst/>
                          <a:latin typeface="Calibri" panose="020F0502020204030204" pitchFamily="34" charset="0"/>
                          <a:ea typeface="Calibri" panose="020F0502020204030204" pitchFamily="34" charset="0"/>
                          <a:cs typeface="Times New Roman" panose="02020603050405020304" pitchFamily="18" charset="0"/>
                        </a:rPr>
                        <a:t>FF-02</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18169" marR="118169" marT="0" marB="0">
                    <a:lnL w="12700" cmpd="sng">
                      <a:noFill/>
                      <a:prstDash val="solid"/>
                    </a:lnL>
                    <a:lnR w="12700" cmpd="sng">
                      <a:noFill/>
                      <a:prstDash val="solid"/>
                    </a:lnR>
                    <a:lnT w="12700" cmpd="sng">
                      <a:noFill/>
                      <a:prstDash val="solid"/>
                    </a:lnT>
                    <a:lnB w="12700" cmpd="sng">
                      <a:noFill/>
                      <a:prstDash val="solid"/>
                    </a:lnB>
                    <a:solidFill>
                      <a:schemeClr val="bg1">
                        <a:alpha val="7843"/>
                      </a:schemeClr>
                    </a:solidFill>
                  </a:tcPr>
                </a:tc>
                <a:tc>
                  <a:txBody>
                    <a:bodyPr/>
                    <a:lstStyle/>
                    <a:p>
                      <a:pPr marL="0" marR="0">
                        <a:lnSpc>
                          <a:spcPct val="107000"/>
                        </a:lnSpc>
                        <a:spcBef>
                          <a:spcPts val="0"/>
                        </a:spcBef>
                        <a:spcAft>
                          <a:spcPts val="0"/>
                        </a:spcAft>
                      </a:pPr>
                      <a:r>
                        <a:rPr lang="en-US" sz="1700">
                          <a:effectLst/>
                          <a:latin typeface="Calibri" panose="020F0502020204030204" pitchFamily="34" charset="0"/>
                          <a:ea typeface="Calibri" panose="020F0502020204030204" pitchFamily="34" charset="0"/>
                          <a:cs typeface="Times New Roman" panose="02020603050405020304" pitchFamily="18" charset="0"/>
                        </a:rPr>
                        <a:t>Website designed as per wireframe</a:t>
                      </a:r>
                    </a:p>
                  </a:txBody>
                  <a:tcPr marL="118169" marR="118169" marT="0" marB="0">
                    <a:lnL w="12700" cmpd="sng">
                      <a:noFill/>
                      <a:prstDash val="solid"/>
                    </a:lnL>
                    <a:lnR w="12700" cmpd="sng">
                      <a:noFill/>
                      <a:prstDash val="solid"/>
                    </a:lnR>
                    <a:lnT w="12700" cmpd="sng">
                      <a:noFill/>
                      <a:prstDash val="solid"/>
                    </a:lnT>
                    <a:lnB w="12700" cmpd="sng">
                      <a:noFill/>
                      <a:prstDash val="solid"/>
                    </a:lnB>
                    <a:solidFill>
                      <a:schemeClr val="bg1">
                        <a:alpha val="7843"/>
                      </a:schemeClr>
                    </a:solidFill>
                  </a:tcPr>
                </a:tc>
                <a:tc>
                  <a:txBody>
                    <a:bodyPr/>
                    <a:lstStyle/>
                    <a:p>
                      <a:pPr marL="0" marR="0">
                        <a:lnSpc>
                          <a:spcPct val="107000"/>
                        </a:lnSpc>
                        <a:spcBef>
                          <a:spcPts val="0"/>
                        </a:spcBef>
                        <a:spcAft>
                          <a:spcPts val="0"/>
                        </a:spcAft>
                      </a:pPr>
                      <a:r>
                        <a:rPr lang="en-US" sz="1700" b="1">
                          <a:effectLst/>
                          <a:latin typeface="Calibri" panose="020F0502020204030204" pitchFamily="34" charset="0"/>
                          <a:ea typeface="Calibri" panose="020F0502020204030204" pitchFamily="34" charset="0"/>
                          <a:cs typeface="Times New Roman" panose="02020603050405020304" pitchFamily="18" charset="0"/>
                        </a:rPr>
                        <a:t>M</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18169" marR="118169" marT="0" marB="0">
                    <a:lnL w="12700" cmpd="sng">
                      <a:noFill/>
                      <a:prstDash val="solid"/>
                    </a:lnL>
                    <a:lnR w="12700" cmpd="sng">
                      <a:noFill/>
                      <a:prstDash val="solid"/>
                    </a:lnR>
                    <a:lnT w="12700" cmpd="sng">
                      <a:noFill/>
                      <a:prstDash val="solid"/>
                    </a:lnT>
                    <a:lnB w="12700" cmpd="sng">
                      <a:noFill/>
                      <a:prstDash val="solid"/>
                    </a:lnB>
                    <a:solidFill>
                      <a:schemeClr val="bg1">
                        <a:alpha val="7843"/>
                      </a:schemeClr>
                    </a:solidFill>
                  </a:tcPr>
                </a:tc>
                <a:extLst>
                  <a:ext uri="{0D108BD9-81ED-4DB2-BD59-A6C34878D82A}">
                    <a16:rowId xmlns:a16="http://schemas.microsoft.com/office/drawing/2014/main" val="1029200140"/>
                  </a:ext>
                </a:extLst>
              </a:tr>
            </a:tbl>
          </a:graphicData>
        </a:graphic>
      </p:graphicFrame>
    </p:spTree>
    <p:extLst>
      <p:ext uri="{BB962C8B-B14F-4D97-AF65-F5344CB8AC3E}">
        <p14:creationId xmlns:p14="http://schemas.microsoft.com/office/powerpoint/2010/main" val="2543295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CAC330-FEBE-4865-9654-202BC46F7BAC}"/>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b="1" kern="1200" dirty="0">
                <a:solidFill>
                  <a:schemeClr val="bg1"/>
                </a:solidFill>
                <a:latin typeface="+mj-lt"/>
                <a:ea typeface="+mj-ea"/>
                <a:cs typeface="+mj-cs"/>
              </a:rPr>
              <a:t>Use Case</a:t>
            </a:r>
          </a:p>
        </p:txBody>
      </p:sp>
      <p:pic>
        <p:nvPicPr>
          <p:cNvPr id="3" name="Picture 2">
            <a:extLst>
              <a:ext uri="{FF2B5EF4-FFF2-40B4-BE49-F238E27FC236}">
                <a16:creationId xmlns:a16="http://schemas.microsoft.com/office/drawing/2014/main" id="{732A3DC6-81B9-4375-A44A-B3DC53D64C3C}"/>
              </a:ext>
            </a:extLst>
          </p:cNvPr>
          <p:cNvPicPr>
            <a:picLocks noChangeAspect="1"/>
          </p:cNvPicPr>
          <p:nvPr/>
        </p:nvPicPr>
        <p:blipFill>
          <a:blip r:embed="rId2"/>
          <a:stretch>
            <a:fillRect/>
          </a:stretch>
        </p:blipFill>
        <p:spPr>
          <a:xfrm>
            <a:off x="5996709" y="1671637"/>
            <a:ext cx="4724400" cy="3514725"/>
          </a:xfrm>
          <a:prstGeom prst="rect">
            <a:avLst/>
          </a:prstGeom>
        </p:spPr>
      </p:pic>
    </p:spTree>
    <p:extLst>
      <p:ext uri="{BB962C8B-B14F-4D97-AF65-F5344CB8AC3E}">
        <p14:creationId xmlns:p14="http://schemas.microsoft.com/office/powerpoint/2010/main" val="2226539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486A1FB-BD35-4FEB-91EB-B2F5055B2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59686"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4">
            <a:extLst>
              <a:ext uri="{FF2B5EF4-FFF2-40B4-BE49-F238E27FC236}">
                <a16:creationId xmlns:a16="http://schemas.microsoft.com/office/drawing/2014/main" id="{32863260-465E-4A9B-98CA-77693B32C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67012"/>
            <a:ext cx="4838700" cy="1323975"/>
          </a:xfrm>
          <a:custGeom>
            <a:avLst/>
            <a:gdLst>
              <a:gd name="connsiteX0" fmla="*/ 0 w 4838700"/>
              <a:gd name="connsiteY0" fmla="*/ 0 h 1323975"/>
              <a:gd name="connsiteX1" fmla="*/ 4838700 w 4838700"/>
              <a:gd name="connsiteY1" fmla="*/ 0 h 1323975"/>
              <a:gd name="connsiteX2" fmla="*/ 4838700 w 4838700"/>
              <a:gd name="connsiteY2" fmla="*/ 78123 h 1323975"/>
              <a:gd name="connsiteX3" fmla="*/ 4822272 w 4838700"/>
              <a:gd name="connsiteY3" fmla="*/ 81440 h 1323975"/>
              <a:gd name="connsiteX4" fmla="*/ 4781550 w 4838700"/>
              <a:gd name="connsiteY4" fmla="*/ 142875 h 1323975"/>
              <a:gd name="connsiteX5" fmla="*/ 4822272 w 4838700"/>
              <a:gd name="connsiteY5" fmla="*/ 204311 h 1323975"/>
              <a:gd name="connsiteX6" fmla="*/ 4838700 w 4838700"/>
              <a:gd name="connsiteY6" fmla="*/ 207627 h 1323975"/>
              <a:gd name="connsiteX7" fmla="*/ 4838700 w 4838700"/>
              <a:gd name="connsiteY7" fmla="*/ 287197 h 1323975"/>
              <a:gd name="connsiteX8" fmla="*/ 4822272 w 4838700"/>
              <a:gd name="connsiteY8" fmla="*/ 290514 h 1323975"/>
              <a:gd name="connsiteX9" fmla="*/ 4781550 w 4838700"/>
              <a:gd name="connsiteY9" fmla="*/ 351949 h 1323975"/>
              <a:gd name="connsiteX10" fmla="*/ 4822272 w 4838700"/>
              <a:gd name="connsiteY10" fmla="*/ 413385 h 1323975"/>
              <a:gd name="connsiteX11" fmla="*/ 4838700 w 4838700"/>
              <a:gd name="connsiteY11" fmla="*/ 416701 h 1323975"/>
              <a:gd name="connsiteX12" fmla="*/ 4838700 w 4838700"/>
              <a:gd name="connsiteY12" fmla="*/ 496271 h 1323975"/>
              <a:gd name="connsiteX13" fmla="*/ 4822272 w 4838700"/>
              <a:gd name="connsiteY13" fmla="*/ 499588 h 1323975"/>
              <a:gd name="connsiteX14" fmla="*/ 4781550 w 4838700"/>
              <a:gd name="connsiteY14" fmla="*/ 561023 h 1323975"/>
              <a:gd name="connsiteX15" fmla="*/ 4822272 w 4838700"/>
              <a:gd name="connsiteY15" fmla="*/ 622459 h 1323975"/>
              <a:gd name="connsiteX16" fmla="*/ 4838700 w 4838700"/>
              <a:gd name="connsiteY16" fmla="*/ 625775 h 1323975"/>
              <a:gd name="connsiteX17" fmla="*/ 4838700 w 4838700"/>
              <a:gd name="connsiteY17" fmla="*/ 705345 h 1323975"/>
              <a:gd name="connsiteX18" fmla="*/ 4822272 w 4838700"/>
              <a:gd name="connsiteY18" fmla="*/ 708662 h 1323975"/>
              <a:gd name="connsiteX19" fmla="*/ 4781550 w 4838700"/>
              <a:gd name="connsiteY19" fmla="*/ 770097 h 1323975"/>
              <a:gd name="connsiteX20" fmla="*/ 4822272 w 4838700"/>
              <a:gd name="connsiteY20" fmla="*/ 831533 h 1323975"/>
              <a:gd name="connsiteX21" fmla="*/ 4838700 w 4838700"/>
              <a:gd name="connsiteY21" fmla="*/ 834849 h 1323975"/>
              <a:gd name="connsiteX22" fmla="*/ 4838700 w 4838700"/>
              <a:gd name="connsiteY22" fmla="*/ 914419 h 1323975"/>
              <a:gd name="connsiteX23" fmla="*/ 4822272 w 4838700"/>
              <a:gd name="connsiteY23" fmla="*/ 917736 h 1323975"/>
              <a:gd name="connsiteX24" fmla="*/ 4781550 w 4838700"/>
              <a:gd name="connsiteY24" fmla="*/ 979171 h 1323975"/>
              <a:gd name="connsiteX25" fmla="*/ 4822272 w 4838700"/>
              <a:gd name="connsiteY25" fmla="*/ 1040607 h 1323975"/>
              <a:gd name="connsiteX26" fmla="*/ 4838700 w 4838700"/>
              <a:gd name="connsiteY26" fmla="*/ 1043923 h 1323975"/>
              <a:gd name="connsiteX27" fmla="*/ 4838700 w 4838700"/>
              <a:gd name="connsiteY27" fmla="*/ 1123491 h 1323975"/>
              <a:gd name="connsiteX28" fmla="*/ 4822272 w 4838700"/>
              <a:gd name="connsiteY28" fmla="*/ 1126808 h 1323975"/>
              <a:gd name="connsiteX29" fmla="*/ 4781550 w 4838700"/>
              <a:gd name="connsiteY29" fmla="*/ 1188243 h 1323975"/>
              <a:gd name="connsiteX30" fmla="*/ 4822272 w 4838700"/>
              <a:gd name="connsiteY30" fmla="*/ 1249679 h 1323975"/>
              <a:gd name="connsiteX31" fmla="*/ 4838700 w 4838700"/>
              <a:gd name="connsiteY31" fmla="*/ 1252995 h 1323975"/>
              <a:gd name="connsiteX32" fmla="*/ 4838700 w 4838700"/>
              <a:gd name="connsiteY32" fmla="*/ 1323975 h 1323975"/>
              <a:gd name="connsiteX33" fmla="*/ 0 w 4838700"/>
              <a:gd name="connsiteY33" fmla="*/ 1323975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38700" h="1323975">
                <a:moveTo>
                  <a:pt x="0" y="0"/>
                </a:moveTo>
                <a:lnTo>
                  <a:pt x="4838700" y="0"/>
                </a:lnTo>
                <a:lnTo>
                  <a:pt x="4838700" y="78123"/>
                </a:lnTo>
                <a:lnTo>
                  <a:pt x="4822272" y="81440"/>
                </a:lnTo>
                <a:cubicBezTo>
                  <a:pt x="4798341" y="91561"/>
                  <a:pt x="4781550" y="115257"/>
                  <a:pt x="4781550" y="142875"/>
                </a:cubicBezTo>
                <a:cubicBezTo>
                  <a:pt x="4781550" y="170493"/>
                  <a:pt x="4798341" y="194189"/>
                  <a:pt x="4822272" y="204311"/>
                </a:cubicBezTo>
                <a:lnTo>
                  <a:pt x="4838700" y="207627"/>
                </a:lnTo>
                <a:lnTo>
                  <a:pt x="4838700" y="287197"/>
                </a:lnTo>
                <a:lnTo>
                  <a:pt x="4822272" y="290514"/>
                </a:lnTo>
                <a:cubicBezTo>
                  <a:pt x="4798341" y="300635"/>
                  <a:pt x="4781550" y="324331"/>
                  <a:pt x="4781550" y="351949"/>
                </a:cubicBezTo>
                <a:cubicBezTo>
                  <a:pt x="4781550" y="379567"/>
                  <a:pt x="4798341" y="403263"/>
                  <a:pt x="4822272" y="413385"/>
                </a:cubicBezTo>
                <a:lnTo>
                  <a:pt x="4838700" y="416701"/>
                </a:lnTo>
                <a:lnTo>
                  <a:pt x="4838700" y="496271"/>
                </a:lnTo>
                <a:lnTo>
                  <a:pt x="4822272" y="499588"/>
                </a:lnTo>
                <a:cubicBezTo>
                  <a:pt x="4798341" y="509709"/>
                  <a:pt x="4781550" y="533405"/>
                  <a:pt x="4781550" y="561023"/>
                </a:cubicBezTo>
                <a:cubicBezTo>
                  <a:pt x="4781550" y="588641"/>
                  <a:pt x="4798341" y="612337"/>
                  <a:pt x="4822272" y="622459"/>
                </a:cubicBezTo>
                <a:lnTo>
                  <a:pt x="4838700" y="625775"/>
                </a:lnTo>
                <a:lnTo>
                  <a:pt x="4838700" y="705345"/>
                </a:lnTo>
                <a:lnTo>
                  <a:pt x="4822272" y="708662"/>
                </a:lnTo>
                <a:cubicBezTo>
                  <a:pt x="4798341" y="718783"/>
                  <a:pt x="4781550" y="742479"/>
                  <a:pt x="4781550" y="770097"/>
                </a:cubicBezTo>
                <a:cubicBezTo>
                  <a:pt x="4781550" y="797715"/>
                  <a:pt x="4798341" y="821411"/>
                  <a:pt x="4822272" y="831533"/>
                </a:cubicBezTo>
                <a:lnTo>
                  <a:pt x="4838700" y="834849"/>
                </a:lnTo>
                <a:lnTo>
                  <a:pt x="4838700" y="914419"/>
                </a:lnTo>
                <a:lnTo>
                  <a:pt x="4822272" y="917736"/>
                </a:lnTo>
                <a:cubicBezTo>
                  <a:pt x="4798341" y="927857"/>
                  <a:pt x="4781550" y="951553"/>
                  <a:pt x="4781550" y="979171"/>
                </a:cubicBezTo>
                <a:cubicBezTo>
                  <a:pt x="4781550" y="1006789"/>
                  <a:pt x="4798341" y="1030485"/>
                  <a:pt x="4822272" y="1040607"/>
                </a:cubicBezTo>
                <a:lnTo>
                  <a:pt x="4838700" y="1043923"/>
                </a:lnTo>
                <a:lnTo>
                  <a:pt x="4838700" y="1123491"/>
                </a:lnTo>
                <a:lnTo>
                  <a:pt x="4822272" y="1126808"/>
                </a:lnTo>
                <a:cubicBezTo>
                  <a:pt x="4798341" y="1136929"/>
                  <a:pt x="4781550" y="1160625"/>
                  <a:pt x="4781550" y="1188243"/>
                </a:cubicBezTo>
                <a:cubicBezTo>
                  <a:pt x="4781550" y="1215861"/>
                  <a:pt x="4798341" y="1239557"/>
                  <a:pt x="4822272" y="1249679"/>
                </a:cubicBezTo>
                <a:lnTo>
                  <a:pt x="4838700" y="1252995"/>
                </a:lnTo>
                <a:lnTo>
                  <a:pt x="4838700" y="1323975"/>
                </a:lnTo>
                <a:lnTo>
                  <a:pt x="0" y="1323975"/>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7C53DECA-A5E8-4D5D-B13F-D6AD333809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 y="2868613"/>
            <a:ext cx="4791456" cy="3175"/>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0B7D759-A40B-4440-8F92-5C4DE42253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 y="3960813"/>
            <a:ext cx="4791456" cy="3175"/>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A1BA1C7-ABD5-424D-9E39-1B0D49EC6991}"/>
              </a:ext>
            </a:extLst>
          </p:cNvPr>
          <p:cNvSpPr>
            <a:spLocks noGrp="1"/>
          </p:cNvSpPr>
          <p:nvPr>
            <p:ph type="title"/>
          </p:nvPr>
        </p:nvSpPr>
        <p:spPr>
          <a:xfrm>
            <a:off x="718458" y="2868613"/>
            <a:ext cx="3553604" cy="1092200"/>
          </a:xfrm>
          <a:prstGeom prst="rect">
            <a:avLst/>
          </a:prstGeom>
          <a:noFill/>
          <a:ln w="174625" cap="sq" cmpd="thinThick">
            <a:noFill/>
            <a:miter lim="800000"/>
          </a:ln>
        </p:spPr>
        <p:txBody>
          <a:bodyPr vert="horz" lIns="91440" tIns="45720" rIns="91440" bIns="45720" rtlCol="0" anchor="ctr">
            <a:normAutofit/>
          </a:bodyPr>
          <a:lstStyle/>
          <a:p>
            <a:pPr algn="r"/>
            <a:r>
              <a:rPr lang="en-US" sz="2400" b="1" kern="1200">
                <a:solidFill>
                  <a:srgbClr val="FFFFFF"/>
                </a:solidFill>
                <a:latin typeface="+mj-lt"/>
                <a:ea typeface="+mj-ea"/>
                <a:cs typeface="+mj-cs"/>
              </a:rPr>
              <a:t>Overview</a:t>
            </a:r>
          </a:p>
        </p:txBody>
      </p:sp>
      <p:pic>
        <p:nvPicPr>
          <p:cNvPr id="7" name="Picture 6" descr="A picture containing text, map&#10;&#10;Description automatically generated">
            <a:extLst>
              <a:ext uri="{FF2B5EF4-FFF2-40B4-BE49-F238E27FC236}">
                <a16:creationId xmlns:a16="http://schemas.microsoft.com/office/drawing/2014/main" id="{FBE24A6C-061F-4F9E-8B76-68663A7FD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153" y="1535670"/>
            <a:ext cx="6445380" cy="3786660"/>
          </a:xfrm>
          <a:prstGeom prst="rect">
            <a:avLst/>
          </a:prstGeom>
        </p:spPr>
      </p:pic>
    </p:spTree>
    <p:extLst>
      <p:ext uri="{BB962C8B-B14F-4D97-AF65-F5344CB8AC3E}">
        <p14:creationId xmlns:p14="http://schemas.microsoft.com/office/powerpoint/2010/main" val="3279398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AEF7-44CA-43F0-94D5-EE8DD9FA1C4D}"/>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b="1" dirty="0"/>
              <a:t>Bijay Giri</a:t>
            </a:r>
          </a:p>
        </p:txBody>
      </p:sp>
      <p:sp>
        <p:nvSpPr>
          <p:cNvPr id="3" name="Content Placeholder 2">
            <a:extLst>
              <a:ext uri="{FF2B5EF4-FFF2-40B4-BE49-F238E27FC236}">
                <a16:creationId xmlns:a16="http://schemas.microsoft.com/office/drawing/2014/main" id="{3C892F30-7264-45EF-83B0-14F0C1722B71}"/>
              </a:ext>
            </a:extLst>
          </p:cNvPr>
          <p:cNvSpPr>
            <a:spLocks noGrp="1"/>
          </p:cNvSpPr>
          <p:nvPr>
            <p:ph type="body" sz="half" idx="2"/>
          </p:nvPr>
        </p:nvSpPr>
        <p:spPr>
          <a:xfrm>
            <a:off x="6746627" y="4750893"/>
            <a:ext cx="4645250" cy="1147863"/>
          </a:xfrm>
        </p:spPr>
        <p:txBody>
          <a:bodyPr vert="horz" lIns="91440" tIns="45720" rIns="91440" bIns="45720" rtlCol="0" anchor="t">
            <a:normAutofit/>
          </a:bodyPr>
          <a:lstStyle/>
          <a:p>
            <a:r>
              <a:rPr lang="en-US" sz="2000"/>
              <a:t>Roles : Co-Ordinator, Specialist, Monitor Evaluator</a:t>
            </a:r>
          </a:p>
        </p:txBody>
      </p:sp>
      <p:sp>
        <p:nvSpPr>
          <p:cNvPr id="45" name="Freeform: Shape 44">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Placeholder 5" descr="A person wearing a hat and glasses&#10;&#10;Description automatically generated">
            <a:extLst>
              <a:ext uri="{FF2B5EF4-FFF2-40B4-BE49-F238E27FC236}">
                <a16:creationId xmlns:a16="http://schemas.microsoft.com/office/drawing/2014/main" id="{63B33F0B-48A5-4755-81F0-5B7118F8EA36}"/>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866" r="6293"/>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170714952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486A1FB-BD35-4FEB-91EB-B2F5055B2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59686"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4">
            <a:extLst>
              <a:ext uri="{FF2B5EF4-FFF2-40B4-BE49-F238E27FC236}">
                <a16:creationId xmlns:a16="http://schemas.microsoft.com/office/drawing/2014/main" id="{32863260-465E-4A9B-98CA-77693B32C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67012"/>
            <a:ext cx="4838700" cy="1323975"/>
          </a:xfrm>
          <a:custGeom>
            <a:avLst/>
            <a:gdLst>
              <a:gd name="connsiteX0" fmla="*/ 0 w 4838700"/>
              <a:gd name="connsiteY0" fmla="*/ 0 h 1323975"/>
              <a:gd name="connsiteX1" fmla="*/ 4838700 w 4838700"/>
              <a:gd name="connsiteY1" fmla="*/ 0 h 1323975"/>
              <a:gd name="connsiteX2" fmla="*/ 4838700 w 4838700"/>
              <a:gd name="connsiteY2" fmla="*/ 78123 h 1323975"/>
              <a:gd name="connsiteX3" fmla="*/ 4822272 w 4838700"/>
              <a:gd name="connsiteY3" fmla="*/ 81440 h 1323975"/>
              <a:gd name="connsiteX4" fmla="*/ 4781550 w 4838700"/>
              <a:gd name="connsiteY4" fmla="*/ 142875 h 1323975"/>
              <a:gd name="connsiteX5" fmla="*/ 4822272 w 4838700"/>
              <a:gd name="connsiteY5" fmla="*/ 204311 h 1323975"/>
              <a:gd name="connsiteX6" fmla="*/ 4838700 w 4838700"/>
              <a:gd name="connsiteY6" fmla="*/ 207627 h 1323975"/>
              <a:gd name="connsiteX7" fmla="*/ 4838700 w 4838700"/>
              <a:gd name="connsiteY7" fmla="*/ 287197 h 1323975"/>
              <a:gd name="connsiteX8" fmla="*/ 4822272 w 4838700"/>
              <a:gd name="connsiteY8" fmla="*/ 290514 h 1323975"/>
              <a:gd name="connsiteX9" fmla="*/ 4781550 w 4838700"/>
              <a:gd name="connsiteY9" fmla="*/ 351949 h 1323975"/>
              <a:gd name="connsiteX10" fmla="*/ 4822272 w 4838700"/>
              <a:gd name="connsiteY10" fmla="*/ 413385 h 1323975"/>
              <a:gd name="connsiteX11" fmla="*/ 4838700 w 4838700"/>
              <a:gd name="connsiteY11" fmla="*/ 416701 h 1323975"/>
              <a:gd name="connsiteX12" fmla="*/ 4838700 w 4838700"/>
              <a:gd name="connsiteY12" fmla="*/ 496271 h 1323975"/>
              <a:gd name="connsiteX13" fmla="*/ 4822272 w 4838700"/>
              <a:gd name="connsiteY13" fmla="*/ 499588 h 1323975"/>
              <a:gd name="connsiteX14" fmla="*/ 4781550 w 4838700"/>
              <a:gd name="connsiteY14" fmla="*/ 561023 h 1323975"/>
              <a:gd name="connsiteX15" fmla="*/ 4822272 w 4838700"/>
              <a:gd name="connsiteY15" fmla="*/ 622459 h 1323975"/>
              <a:gd name="connsiteX16" fmla="*/ 4838700 w 4838700"/>
              <a:gd name="connsiteY16" fmla="*/ 625775 h 1323975"/>
              <a:gd name="connsiteX17" fmla="*/ 4838700 w 4838700"/>
              <a:gd name="connsiteY17" fmla="*/ 705345 h 1323975"/>
              <a:gd name="connsiteX18" fmla="*/ 4822272 w 4838700"/>
              <a:gd name="connsiteY18" fmla="*/ 708662 h 1323975"/>
              <a:gd name="connsiteX19" fmla="*/ 4781550 w 4838700"/>
              <a:gd name="connsiteY19" fmla="*/ 770097 h 1323975"/>
              <a:gd name="connsiteX20" fmla="*/ 4822272 w 4838700"/>
              <a:gd name="connsiteY20" fmla="*/ 831533 h 1323975"/>
              <a:gd name="connsiteX21" fmla="*/ 4838700 w 4838700"/>
              <a:gd name="connsiteY21" fmla="*/ 834849 h 1323975"/>
              <a:gd name="connsiteX22" fmla="*/ 4838700 w 4838700"/>
              <a:gd name="connsiteY22" fmla="*/ 914419 h 1323975"/>
              <a:gd name="connsiteX23" fmla="*/ 4822272 w 4838700"/>
              <a:gd name="connsiteY23" fmla="*/ 917736 h 1323975"/>
              <a:gd name="connsiteX24" fmla="*/ 4781550 w 4838700"/>
              <a:gd name="connsiteY24" fmla="*/ 979171 h 1323975"/>
              <a:gd name="connsiteX25" fmla="*/ 4822272 w 4838700"/>
              <a:gd name="connsiteY25" fmla="*/ 1040607 h 1323975"/>
              <a:gd name="connsiteX26" fmla="*/ 4838700 w 4838700"/>
              <a:gd name="connsiteY26" fmla="*/ 1043923 h 1323975"/>
              <a:gd name="connsiteX27" fmla="*/ 4838700 w 4838700"/>
              <a:gd name="connsiteY27" fmla="*/ 1123491 h 1323975"/>
              <a:gd name="connsiteX28" fmla="*/ 4822272 w 4838700"/>
              <a:gd name="connsiteY28" fmla="*/ 1126808 h 1323975"/>
              <a:gd name="connsiteX29" fmla="*/ 4781550 w 4838700"/>
              <a:gd name="connsiteY29" fmla="*/ 1188243 h 1323975"/>
              <a:gd name="connsiteX30" fmla="*/ 4822272 w 4838700"/>
              <a:gd name="connsiteY30" fmla="*/ 1249679 h 1323975"/>
              <a:gd name="connsiteX31" fmla="*/ 4838700 w 4838700"/>
              <a:gd name="connsiteY31" fmla="*/ 1252995 h 1323975"/>
              <a:gd name="connsiteX32" fmla="*/ 4838700 w 4838700"/>
              <a:gd name="connsiteY32" fmla="*/ 1323975 h 1323975"/>
              <a:gd name="connsiteX33" fmla="*/ 0 w 4838700"/>
              <a:gd name="connsiteY33" fmla="*/ 1323975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38700" h="1323975">
                <a:moveTo>
                  <a:pt x="0" y="0"/>
                </a:moveTo>
                <a:lnTo>
                  <a:pt x="4838700" y="0"/>
                </a:lnTo>
                <a:lnTo>
                  <a:pt x="4838700" y="78123"/>
                </a:lnTo>
                <a:lnTo>
                  <a:pt x="4822272" y="81440"/>
                </a:lnTo>
                <a:cubicBezTo>
                  <a:pt x="4798341" y="91561"/>
                  <a:pt x="4781550" y="115257"/>
                  <a:pt x="4781550" y="142875"/>
                </a:cubicBezTo>
                <a:cubicBezTo>
                  <a:pt x="4781550" y="170493"/>
                  <a:pt x="4798341" y="194189"/>
                  <a:pt x="4822272" y="204311"/>
                </a:cubicBezTo>
                <a:lnTo>
                  <a:pt x="4838700" y="207627"/>
                </a:lnTo>
                <a:lnTo>
                  <a:pt x="4838700" y="287197"/>
                </a:lnTo>
                <a:lnTo>
                  <a:pt x="4822272" y="290514"/>
                </a:lnTo>
                <a:cubicBezTo>
                  <a:pt x="4798341" y="300635"/>
                  <a:pt x="4781550" y="324331"/>
                  <a:pt x="4781550" y="351949"/>
                </a:cubicBezTo>
                <a:cubicBezTo>
                  <a:pt x="4781550" y="379567"/>
                  <a:pt x="4798341" y="403263"/>
                  <a:pt x="4822272" y="413385"/>
                </a:cubicBezTo>
                <a:lnTo>
                  <a:pt x="4838700" y="416701"/>
                </a:lnTo>
                <a:lnTo>
                  <a:pt x="4838700" y="496271"/>
                </a:lnTo>
                <a:lnTo>
                  <a:pt x="4822272" y="499588"/>
                </a:lnTo>
                <a:cubicBezTo>
                  <a:pt x="4798341" y="509709"/>
                  <a:pt x="4781550" y="533405"/>
                  <a:pt x="4781550" y="561023"/>
                </a:cubicBezTo>
                <a:cubicBezTo>
                  <a:pt x="4781550" y="588641"/>
                  <a:pt x="4798341" y="612337"/>
                  <a:pt x="4822272" y="622459"/>
                </a:cubicBezTo>
                <a:lnTo>
                  <a:pt x="4838700" y="625775"/>
                </a:lnTo>
                <a:lnTo>
                  <a:pt x="4838700" y="705345"/>
                </a:lnTo>
                <a:lnTo>
                  <a:pt x="4822272" y="708662"/>
                </a:lnTo>
                <a:cubicBezTo>
                  <a:pt x="4798341" y="718783"/>
                  <a:pt x="4781550" y="742479"/>
                  <a:pt x="4781550" y="770097"/>
                </a:cubicBezTo>
                <a:cubicBezTo>
                  <a:pt x="4781550" y="797715"/>
                  <a:pt x="4798341" y="821411"/>
                  <a:pt x="4822272" y="831533"/>
                </a:cubicBezTo>
                <a:lnTo>
                  <a:pt x="4838700" y="834849"/>
                </a:lnTo>
                <a:lnTo>
                  <a:pt x="4838700" y="914419"/>
                </a:lnTo>
                <a:lnTo>
                  <a:pt x="4822272" y="917736"/>
                </a:lnTo>
                <a:cubicBezTo>
                  <a:pt x="4798341" y="927857"/>
                  <a:pt x="4781550" y="951553"/>
                  <a:pt x="4781550" y="979171"/>
                </a:cubicBezTo>
                <a:cubicBezTo>
                  <a:pt x="4781550" y="1006789"/>
                  <a:pt x="4798341" y="1030485"/>
                  <a:pt x="4822272" y="1040607"/>
                </a:cubicBezTo>
                <a:lnTo>
                  <a:pt x="4838700" y="1043923"/>
                </a:lnTo>
                <a:lnTo>
                  <a:pt x="4838700" y="1123491"/>
                </a:lnTo>
                <a:lnTo>
                  <a:pt x="4822272" y="1126808"/>
                </a:lnTo>
                <a:cubicBezTo>
                  <a:pt x="4798341" y="1136929"/>
                  <a:pt x="4781550" y="1160625"/>
                  <a:pt x="4781550" y="1188243"/>
                </a:cubicBezTo>
                <a:cubicBezTo>
                  <a:pt x="4781550" y="1215861"/>
                  <a:pt x="4798341" y="1239557"/>
                  <a:pt x="4822272" y="1249679"/>
                </a:cubicBezTo>
                <a:lnTo>
                  <a:pt x="4838700" y="1252995"/>
                </a:lnTo>
                <a:lnTo>
                  <a:pt x="4838700" y="1323975"/>
                </a:lnTo>
                <a:lnTo>
                  <a:pt x="0" y="1323975"/>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7C53DECA-A5E8-4D5D-B13F-D6AD333809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 y="2868613"/>
            <a:ext cx="4791456" cy="3175"/>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0B7D759-A40B-4440-8F92-5C4DE42253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 y="3960813"/>
            <a:ext cx="4791456" cy="3175"/>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A1BA1C7-ABD5-424D-9E39-1B0D49EC6991}"/>
              </a:ext>
            </a:extLst>
          </p:cNvPr>
          <p:cNvSpPr>
            <a:spLocks noGrp="1"/>
          </p:cNvSpPr>
          <p:nvPr>
            <p:ph type="title"/>
          </p:nvPr>
        </p:nvSpPr>
        <p:spPr>
          <a:xfrm>
            <a:off x="718458" y="2868613"/>
            <a:ext cx="3553604" cy="1092200"/>
          </a:xfrm>
          <a:prstGeom prst="rect">
            <a:avLst/>
          </a:prstGeom>
          <a:noFill/>
          <a:ln w="174625" cap="sq" cmpd="thinThick">
            <a:noFill/>
            <a:miter lim="800000"/>
          </a:ln>
        </p:spPr>
        <p:txBody>
          <a:bodyPr vert="horz" lIns="91440" tIns="45720" rIns="91440" bIns="45720" rtlCol="0" anchor="ctr">
            <a:normAutofit/>
          </a:bodyPr>
          <a:lstStyle/>
          <a:p>
            <a:pPr algn="r"/>
            <a:r>
              <a:rPr lang="en-US" sz="2400" b="1" kern="1200">
                <a:solidFill>
                  <a:srgbClr val="FFFFFF"/>
                </a:solidFill>
                <a:latin typeface="+mj-lt"/>
                <a:ea typeface="+mj-ea"/>
                <a:cs typeface="+mj-cs"/>
              </a:rPr>
              <a:t>Customer</a:t>
            </a:r>
          </a:p>
        </p:txBody>
      </p:sp>
      <p:pic>
        <p:nvPicPr>
          <p:cNvPr id="4" name="Picture 3" descr="A close up of a map&#10;&#10;Description automatically generated">
            <a:extLst>
              <a:ext uri="{FF2B5EF4-FFF2-40B4-BE49-F238E27FC236}">
                <a16:creationId xmlns:a16="http://schemas.microsoft.com/office/drawing/2014/main" id="{C8905DEE-7624-4380-A80E-985960C1B7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153" y="1052266"/>
            <a:ext cx="6445380" cy="4753467"/>
          </a:xfrm>
          <a:prstGeom prst="rect">
            <a:avLst/>
          </a:prstGeom>
        </p:spPr>
      </p:pic>
    </p:spTree>
    <p:extLst>
      <p:ext uri="{BB962C8B-B14F-4D97-AF65-F5344CB8AC3E}">
        <p14:creationId xmlns:p14="http://schemas.microsoft.com/office/powerpoint/2010/main" val="1964309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486A1FB-BD35-4FEB-91EB-B2F5055B2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59686"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4">
            <a:extLst>
              <a:ext uri="{FF2B5EF4-FFF2-40B4-BE49-F238E27FC236}">
                <a16:creationId xmlns:a16="http://schemas.microsoft.com/office/drawing/2014/main" id="{32863260-465E-4A9B-98CA-77693B32C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67012"/>
            <a:ext cx="4838700" cy="1323975"/>
          </a:xfrm>
          <a:custGeom>
            <a:avLst/>
            <a:gdLst>
              <a:gd name="connsiteX0" fmla="*/ 0 w 4838700"/>
              <a:gd name="connsiteY0" fmla="*/ 0 h 1323975"/>
              <a:gd name="connsiteX1" fmla="*/ 4838700 w 4838700"/>
              <a:gd name="connsiteY1" fmla="*/ 0 h 1323975"/>
              <a:gd name="connsiteX2" fmla="*/ 4838700 w 4838700"/>
              <a:gd name="connsiteY2" fmla="*/ 78123 h 1323975"/>
              <a:gd name="connsiteX3" fmla="*/ 4822272 w 4838700"/>
              <a:gd name="connsiteY3" fmla="*/ 81440 h 1323975"/>
              <a:gd name="connsiteX4" fmla="*/ 4781550 w 4838700"/>
              <a:gd name="connsiteY4" fmla="*/ 142875 h 1323975"/>
              <a:gd name="connsiteX5" fmla="*/ 4822272 w 4838700"/>
              <a:gd name="connsiteY5" fmla="*/ 204311 h 1323975"/>
              <a:gd name="connsiteX6" fmla="*/ 4838700 w 4838700"/>
              <a:gd name="connsiteY6" fmla="*/ 207627 h 1323975"/>
              <a:gd name="connsiteX7" fmla="*/ 4838700 w 4838700"/>
              <a:gd name="connsiteY7" fmla="*/ 287197 h 1323975"/>
              <a:gd name="connsiteX8" fmla="*/ 4822272 w 4838700"/>
              <a:gd name="connsiteY8" fmla="*/ 290514 h 1323975"/>
              <a:gd name="connsiteX9" fmla="*/ 4781550 w 4838700"/>
              <a:gd name="connsiteY9" fmla="*/ 351949 h 1323975"/>
              <a:gd name="connsiteX10" fmla="*/ 4822272 w 4838700"/>
              <a:gd name="connsiteY10" fmla="*/ 413385 h 1323975"/>
              <a:gd name="connsiteX11" fmla="*/ 4838700 w 4838700"/>
              <a:gd name="connsiteY11" fmla="*/ 416701 h 1323975"/>
              <a:gd name="connsiteX12" fmla="*/ 4838700 w 4838700"/>
              <a:gd name="connsiteY12" fmla="*/ 496271 h 1323975"/>
              <a:gd name="connsiteX13" fmla="*/ 4822272 w 4838700"/>
              <a:gd name="connsiteY13" fmla="*/ 499588 h 1323975"/>
              <a:gd name="connsiteX14" fmla="*/ 4781550 w 4838700"/>
              <a:gd name="connsiteY14" fmla="*/ 561023 h 1323975"/>
              <a:gd name="connsiteX15" fmla="*/ 4822272 w 4838700"/>
              <a:gd name="connsiteY15" fmla="*/ 622459 h 1323975"/>
              <a:gd name="connsiteX16" fmla="*/ 4838700 w 4838700"/>
              <a:gd name="connsiteY16" fmla="*/ 625775 h 1323975"/>
              <a:gd name="connsiteX17" fmla="*/ 4838700 w 4838700"/>
              <a:gd name="connsiteY17" fmla="*/ 705345 h 1323975"/>
              <a:gd name="connsiteX18" fmla="*/ 4822272 w 4838700"/>
              <a:gd name="connsiteY18" fmla="*/ 708662 h 1323975"/>
              <a:gd name="connsiteX19" fmla="*/ 4781550 w 4838700"/>
              <a:gd name="connsiteY19" fmla="*/ 770097 h 1323975"/>
              <a:gd name="connsiteX20" fmla="*/ 4822272 w 4838700"/>
              <a:gd name="connsiteY20" fmla="*/ 831533 h 1323975"/>
              <a:gd name="connsiteX21" fmla="*/ 4838700 w 4838700"/>
              <a:gd name="connsiteY21" fmla="*/ 834849 h 1323975"/>
              <a:gd name="connsiteX22" fmla="*/ 4838700 w 4838700"/>
              <a:gd name="connsiteY22" fmla="*/ 914419 h 1323975"/>
              <a:gd name="connsiteX23" fmla="*/ 4822272 w 4838700"/>
              <a:gd name="connsiteY23" fmla="*/ 917736 h 1323975"/>
              <a:gd name="connsiteX24" fmla="*/ 4781550 w 4838700"/>
              <a:gd name="connsiteY24" fmla="*/ 979171 h 1323975"/>
              <a:gd name="connsiteX25" fmla="*/ 4822272 w 4838700"/>
              <a:gd name="connsiteY25" fmla="*/ 1040607 h 1323975"/>
              <a:gd name="connsiteX26" fmla="*/ 4838700 w 4838700"/>
              <a:gd name="connsiteY26" fmla="*/ 1043923 h 1323975"/>
              <a:gd name="connsiteX27" fmla="*/ 4838700 w 4838700"/>
              <a:gd name="connsiteY27" fmla="*/ 1123491 h 1323975"/>
              <a:gd name="connsiteX28" fmla="*/ 4822272 w 4838700"/>
              <a:gd name="connsiteY28" fmla="*/ 1126808 h 1323975"/>
              <a:gd name="connsiteX29" fmla="*/ 4781550 w 4838700"/>
              <a:gd name="connsiteY29" fmla="*/ 1188243 h 1323975"/>
              <a:gd name="connsiteX30" fmla="*/ 4822272 w 4838700"/>
              <a:gd name="connsiteY30" fmla="*/ 1249679 h 1323975"/>
              <a:gd name="connsiteX31" fmla="*/ 4838700 w 4838700"/>
              <a:gd name="connsiteY31" fmla="*/ 1252995 h 1323975"/>
              <a:gd name="connsiteX32" fmla="*/ 4838700 w 4838700"/>
              <a:gd name="connsiteY32" fmla="*/ 1323975 h 1323975"/>
              <a:gd name="connsiteX33" fmla="*/ 0 w 4838700"/>
              <a:gd name="connsiteY33" fmla="*/ 1323975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38700" h="1323975">
                <a:moveTo>
                  <a:pt x="0" y="0"/>
                </a:moveTo>
                <a:lnTo>
                  <a:pt x="4838700" y="0"/>
                </a:lnTo>
                <a:lnTo>
                  <a:pt x="4838700" y="78123"/>
                </a:lnTo>
                <a:lnTo>
                  <a:pt x="4822272" y="81440"/>
                </a:lnTo>
                <a:cubicBezTo>
                  <a:pt x="4798341" y="91561"/>
                  <a:pt x="4781550" y="115257"/>
                  <a:pt x="4781550" y="142875"/>
                </a:cubicBezTo>
                <a:cubicBezTo>
                  <a:pt x="4781550" y="170493"/>
                  <a:pt x="4798341" y="194189"/>
                  <a:pt x="4822272" y="204311"/>
                </a:cubicBezTo>
                <a:lnTo>
                  <a:pt x="4838700" y="207627"/>
                </a:lnTo>
                <a:lnTo>
                  <a:pt x="4838700" y="287197"/>
                </a:lnTo>
                <a:lnTo>
                  <a:pt x="4822272" y="290514"/>
                </a:lnTo>
                <a:cubicBezTo>
                  <a:pt x="4798341" y="300635"/>
                  <a:pt x="4781550" y="324331"/>
                  <a:pt x="4781550" y="351949"/>
                </a:cubicBezTo>
                <a:cubicBezTo>
                  <a:pt x="4781550" y="379567"/>
                  <a:pt x="4798341" y="403263"/>
                  <a:pt x="4822272" y="413385"/>
                </a:cubicBezTo>
                <a:lnTo>
                  <a:pt x="4838700" y="416701"/>
                </a:lnTo>
                <a:lnTo>
                  <a:pt x="4838700" y="496271"/>
                </a:lnTo>
                <a:lnTo>
                  <a:pt x="4822272" y="499588"/>
                </a:lnTo>
                <a:cubicBezTo>
                  <a:pt x="4798341" y="509709"/>
                  <a:pt x="4781550" y="533405"/>
                  <a:pt x="4781550" y="561023"/>
                </a:cubicBezTo>
                <a:cubicBezTo>
                  <a:pt x="4781550" y="588641"/>
                  <a:pt x="4798341" y="612337"/>
                  <a:pt x="4822272" y="622459"/>
                </a:cubicBezTo>
                <a:lnTo>
                  <a:pt x="4838700" y="625775"/>
                </a:lnTo>
                <a:lnTo>
                  <a:pt x="4838700" y="705345"/>
                </a:lnTo>
                <a:lnTo>
                  <a:pt x="4822272" y="708662"/>
                </a:lnTo>
                <a:cubicBezTo>
                  <a:pt x="4798341" y="718783"/>
                  <a:pt x="4781550" y="742479"/>
                  <a:pt x="4781550" y="770097"/>
                </a:cubicBezTo>
                <a:cubicBezTo>
                  <a:pt x="4781550" y="797715"/>
                  <a:pt x="4798341" y="821411"/>
                  <a:pt x="4822272" y="831533"/>
                </a:cubicBezTo>
                <a:lnTo>
                  <a:pt x="4838700" y="834849"/>
                </a:lnTo>
                <a:lnTo>
                  <a:pt x="4838700" y="914419"/>
                </a:lnTo>
                <a:lnTo>
                  <a:pt x="4822272" y="917736"/>
                </a:lnTo>
                <a:cubicBezTo>
                  <a:pt x="4798341" y="927857"/>
                  <a:pt x="4781550" y="951553"/>
                  <a:pt x="4781550" y="979171"/>
                </a:cubicBezTo>
                <a:cubicBezTo>
                  <a:pt x="4781550" y="1006789"/>
                  <a:pt x="4798341" y="1030485"/>
                  <a:pt x="4822272" y="1040607"/>
                </a:cubicBezTo>
                <a:lnTo>
                  <a:pt x="4838700" y="1043923"/>
                </a:lnTo>
                <a:lnTo>
                  <a:pt x="4838700" y="1123491"/>
                </a:lnTo>
                <a:lnTo>
                  <a:pt x="4822272" y="1126808"/>
                </a:lnTo>
                <a:cubicBezTo>
                  <a:pt x="4798341" y="1136929"/>
                  <a:pt x="4781550" y="1160625"/>
                  <a:pt x="4781550" y="1188243"/>
                </a:cubicBezTo>
                <a:cubicBezTo>
                  <a:pt x="4781550" y="1215861"/>
                  <a:pt x="4798341" y="1239557"/>
                  <a:pt x="4822272" y="1249679"/>
                </a:cubicBezTo>
                <a:lnTo>
                  <a:pt x="4838700" y="1252995"/>
                </a:lnTo>
                <a:lnTo>
                  <a:pt x="4838700" y="1323975"/>
                </a:lnTo>
                <a:lnTo>
                  <a:pt x="0" y="1323975"/>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7C53DECA-A5E8-4D5D-B13F-D6AD333809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 y="2868613"/>
            <a:ext cx="4791456" cy="3175"/>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0B7D759-A40B-4440-8F92-5C4DE42253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 y="3960813"/>
            <a:ext cx="4791456" cy="3175"/>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A1BA1C7-ABD5-424D-9E39-1B0D49EC6991}"/>
              </a:ext>
            </a:extLst>
          </p:cNvPr>
          <p:cNvSpPr>
            <a:spLocks noGrp="1"/>
          </p:cNvSpPr>
          <p:nvPr>
            <p:ph type="title"/>
          </p:nvPr>
        </p:nvSpPr>
        <p:spPr>
          <a:xfrm>
            <a:off x="718458" y="2868613"/>
            <a:ext cx="3553604" cy="1092200"/>
          </a:xfrm>
          <a:prstGeom prst="rect">
            <a:avLst/>
          </a:prstGeom>
          <a:noFill/>
          <a:ln w="174625" cap="sq" cmpd="thinThick">
            <a:noFill/>
            <a:miter lim="800000"/>
          </a:ln>
        </p:spPr>
        <p:txBody>
          <a:bodyPr vert="horz" lIns="91440" tIns="45720" rIns="91440" bIns="45720" rtlCol="0" anchor="ctr">
            <a:normAutofit/>
          </a:bodyPr>
          <a:lstStyle/>
          <a:p>
            <a:pPr algn="r"/>
            <a:r>
              <a:rPr lang="en-US" sz="2400" b="1" kern="1200">
                <a:solidFill>
                  <a:srgbClr val="FFFFFF"/>
                </a:solidFill>
                <a:latin typeface="+mj-lt"/>
                <a:ea typeface="+mj-ea"/>
                <a:cs typeface="+mj-cs"/>
              </a:rPr>
              <a:t>Trader</a:t>
            </a:r>
          </a:p>
        </p:txBody>
      </p:sp>
      <p:pic>
        <p:nvPicPr>
          <p:cNvPr id="4" name="Picture 3" descr="A close up of a map&#10;&#10;Description automatically generated">
            <a:extLst>
              <a:ext uri="{FF2B5EF4-FFF2-40B4-BE49-F238E27FC236}">
                <a16:creationId xmlns:a16="http://schemas.microsoft.com/office/drawing/2014/main" id="{92E7275A-F3B6-4874-A18B-123A8BAE5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8482" y="903894"/>
            <a:ext cx="6195060" cy="5234940"/>
          </a:xfrm>
          <a:prstGeom prst="rect">
            <a:avLst/>
          </a:prstGeom>
        </p:spPr>
      </p:pic>
    </p:spTree>
    <p:extLst>
      <p:ext uri="{BB962C8B-B14F-4D97-AF65-F5344CB8AC3E}">
        <p14:creationId xmlns:p14="http://schemas.microsoft.com/office/powerpoint/2010/main" val="1270561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486A1FB-BD35-4FEB-91EB-B2F5055B2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59686"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4">
            <a:extLst>
              <a:ext uri="{FF2B5EF4-FFF2-40B4-BE49-F238E27FC236}">
                <a16:creationId xmlns:a16="http://schemas.microsoft.com/office/drawing/2014/main" id="{32863260-465E-4A9B-98CA-77693B32C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67012"/>
            <a:ext cx="4838700" cy="1323975"/>
          </a:xfrm>
          <a:custGeom>
            <a:avLst/>
            <a:gdLst>
              <a:gd name="connsiteX0" fmla="*/ 0 w 4838700"/>
              <a:gd name="connsiteY0" fmla="*/ 0 h 1323975"/>
              <a:gd name="connsiteX1" fmla="*/ 4838700 w 4838700"/>
              <a:gd name="connsiteY1" fmla="*/ 0 h 1323975"/>
              <a:gd name="connsiteX2" fmla="*/ 4838700 w 4838700"/>
              <a:gd name="connsiteY2" fmla="*/ 78123 h 1323975"/>
              <a:gd name="connsiteX3" fmla="*/ 4822272 w 4838700"/>
              <a:gd name="connsiteY3" fmla="*/ 81440 h 1323975"/>
              <a:gd name="connsiteX4" fmla="*/ 4781550 w 4838700"/>
              <a:gd name="connsiteY4" fmla="*/ 142875 h 1323975"/>
              <a:gd name="connsiteX5" fmla="*/ 4822272 w 4838700"/>
              <a:gd name="connsiteY5" fmla="*/ 204311 h 1323975"/>
              <a:gd name="connsiteX6" fmla="*/ 4838700 w 4838700"/>
              <a:gd name="connsiteY6" fmla="*/ 207627 h 1323975"/>
              <a:gd name="connsiteX7" fmla="*/ 4838700 w 4838700"/>
              <a:gd name="connsiteY7" fmla="*/ 287197 h 1323975"/>
              <a:gd name="connsiteX8" fmla="*/ 4822272 w 4838700"/>
              <a:gd name="connsiteY8" fmla="*/ 290514 h 1323975"/>
              <a:gd name="connsiteX9" fmla="*/ 4781550 w 4838700"/>
              <a:gd name="connsiteY9" fmla="*/ 351949 h 1323975"/>
              <a:gd name="connsiteX10" fmla="*/ 4822272 w 4838700"/>
              <a:gd name="connsiteY10" fmla="*/ 413385 h 1323975"/>
              <a:gd name="connsiteX11" fmla="*/ 4838700 w 4838700"/>
              <a:gd name="connsiteY11" fmla="*/ 416701 h 1323975"/>
              <a:gd name="connsiteX12" fmla="*/ 4838700 w 4838700"/>
              <a:gd name="connsiteY12" fmla="*/ 496271 h 1323975"/>
              <a:gd name="connsiteX13" fmla="*/ 4822272 w 4838700"/>
              <a:gd name="connsiteY13" fmla="*/ 499588 h 1323975"/>
              <a:gd name="connsiteX14" fmla="*/ 4781550 w 4838700"/>
              <a:gd name="connsiteY14" fmla="*/ 561023 h 1323975"/>
              <a:gd name="connsiteX15" fmla="*/ 4822272 w 4838700"/>
              <a:gd name="connsiteY15" fmla="*/ 622459 h 1323975"/>
              <a:gd name="connsiteX16" fmla="*/ 4838700 w 4838700"/>
              <a:gd name="connsiteY16" fmla="*/ 625775 h 1323975"/>
              <a:gd name="connsiteX17" fmla="*/ 4838700 w 4838700"/>
              <a:gd name="connsiteY17" fmla="*/ 705345 h 1323975"/>
              <a:gd name="connsiteX18" fmla="*/ 4822272 w 4838700"/>
              <a:gd name="connsiteY18" fmla="*/ 708662 h 1323975"/>
              <a:gd name="connsiteX19" fmla="*/ 4781550 w 4838700"/>
              <a:gd name="connsiteY19" fmla="*/ 770097 h 1323975"/>
              <a:gd name="connsiteX20" fmla="*/ 4822272 w 4838700"/>
              <a:gd name="connsiteY20" fmla="*/ 831533 h 1323975"/>
              <a:gd name="connsiteX21" fmla="*/ 4838700 w 4838700"/>
              <a:gd name="connsiteY21" fmla="*/ 834849 h 1323975"/>
              <a:gd name="connsiteX22" fmla="*/ 4838700 w 4838700"/>
              <a:gd name="connsiteY22" fmla="*/ 914419 h 1323975"/>
              <a:gd name="connsiteX23" fmla="*/ 4822272 w 4838700"/>
              <a:gd name="connsiteY23" fmla="*/ 917736 h 1323975"/>
              <a:gd name="connsiteX24" fmla="*/ 4781550 w 4838700"/>
              <a:gd name="connsiteY24" fmla="*/ 979171 h 1323975"/>
              <a:gd name="connsiteX25" fmla="*/ 4822272 w 4838700"/>
              <a:gd name="connsiteY25" fmla="*/ 1040607 h 1323975"/>
              <a:gd name="connsiteX26" fmla="*/ 4838700 w 4838700"/>
              <a:gd name="connsiteY26" fmla="*/ 1043923 h 1323975"/>
              <a:gd name="connsiteX27" fmla="*/ 4838700 w 4838700"/>
              <a:gd name="connsiteY27" fmla="*/ 1123491 h 1323975"/>
              <a:gd name="connsiteX28" fmla="*/ 4822272 w 4838700"/>
              <a:gd name="connsiteY28" fmla="*/ 1126808 h 1323975"/>
              <a:gd name="connsiteX29" fmla="*/ 4781550 w 4838700"/>
              <a:gd name="connsiteY29" fmla="*/ 1188243 h 1323975"/>
              <a:gd name="connsiteX30" fmla="*/ 4822272 w 4838700"/>
              <a:gd name="connsiteY30" fmla="*/ 1249679 h 1323975"/>
              <a:gd name="connsiteX31" fmla="*/ 4838700 w 4838700"/>
              <a:gd name="connsiteY31" fmla="*/ 1252995 h 1323975"/>
              <a:gd name="connsiteX32" fmla="*/ 4838700 w 4838700"/>
              <a:gd name="connsiteY32" fmla="*/ 1323975 h 1323975"/>
              <a:gd name="connsiteX33" fmla="*/ 0 w 4838700"/>
              <a:gd name="connsiteY33" fmla="*/ 1323975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38700" h="1323975">
                <a:moveTo>
                  <a:pt x="0" y="0"/>
                </a:moveTo>
                <a:lnTo>
                  <a:pt x="4838700" y="0"/>
                </a:lnTo>
                <a:lnTo>
                  <a:pt x="4838700" y="78123"/>
                </a:lnTo>
                <a:lnTo>
                  <a:pt x="4822272" y="81440"/>
                </a:lnTo>
                <a:cubicBezTo>
                  <a:pt x="4798341" y="91561"/>
                  <a:pt x="4781550" y="115257"/>
                  <a:pt x="4781550" y="142875"/>
                </a:cubicBezTo>
                <a:cubicBezTo>
                  <a:pt x="4781550" y="170493"/>
                  <a:pt x="4798341" y="194189"/>
                  <a:pt x="4822272" y="204311"/>
                </a:cubicBezTo>
                <a:lnTo>
                  <a:pt x="4838700" y="207627"/>
                </a:lnTo>
                <a:lnTo>
                  <a:pt x="4838700" y="287197"/>
                </a:lnTo>
                <a:lnTo>
                  <a:pt x="4822272" y="290514"/>
                </a:lnTo>
                <a:cubicBezTo>
                  <a:pt x="4798341" y="300635"/>
                  <a:pt x="4781550" y="324331"/>
                  <a:pt x="4781550" y="351949"/>
                </a:cubicBezTo>
                <a:cubicBezTo>
                  <a:pt x="4781550" y="379567"/>
                  <a:pt x="4798341" y="403263"/>
                  <a:pt x="4822272" y="413385"/>
                </a:cubicBezTo>
                <a:lnTo>
                  <a:pt x="4838700" y="416701"/>
                </a:lnTo>
                <a:lnTo>
                  <a:pt x="4838700" y="496271"/>
                </a:lnTo>
                <a:lnTo>
                  <a:pt x="4822272" y="499588"/>
                </a:lnTo>
                <a:cubicBezTo>
                  <a:pt x="4798341" y="509709"/>
                  <a:pt x="4781550" y="533405"/>
                  <a:pt x="4781550" y="561023"/>
                </a:cubicBezTo>
                <a:cubicBezTo>
                  <a:pt x="4781550" y="588641"/>
                  <a:pt x="4798341" y="612337"/>
                  <a:pt x="4822272" y="622459"/>
                </a:cubicBezTo>
                <a:lnTo>
                  <a:pt x="4838700" y="625775"/>
                </a:lnTo>
                <a:lnTo>
                  <a:pt x="4838700" y="705345"/>
                </a:lnTo>
                <a:lnTo>
                  <a:pt x="4822272" y="708662"/>
                </a:lnTo>
                <a:cubicBezTo>
                  <a:pt x="4798341" y="718783"/>
                  <a:pt x="4781550" y="742479"/>
                  <a:pt x="4781550" y="770097"/>
                </a:cubicBezTo>
                <a:cubicBezTo>
                  <a:pt x="4781550" y="797715"/>
                  <a:pt x="4798341" y="821411"/>
                  <a:pt x="4822272" y="831533"/>
                </a:cubicBezTo>
                <a:lnTo>
                  <a:pt x="4838700" y="834849"/>
                </a:lnTo>
                <a:lnTo>
                  <a:pt x="4838700" y="914419"/>
                </a:lnTo>
                <a:lnTo>
                  <a:pt x="4822272" y="917736"/>
                </a:lnTo>
                <a:cubicBezTo>
                  <a:pt x="4798341" y="927857"/>
                  <a:pt x="4781550" y="951553"/>
                  <a:pt x="4781550" y="979171"/>
                </a:cubicBezTo>
                <a:cubicBezTo>
                  <a:pt x="4781550" y="1006789"/>
                  <a:pt x="4798341" y="1030485"/>
                  <a:pt x="4822272" y="1040607"/>
                </a:cubicBezTo>
                <a:lnTo>
                  <a:pt x="4838700" y="1043923"/>
                </a:lnTo>
                <a:lnTo>
                  <a:pt x="4838700" y="1123491"/>
                </a:lnTo>
                <a:lnTo>
                  <a:pt x="4822272" y="1126808"/>
                </a:lnTo>
                <a:cubicBezTo>
                  <a:pt x="4798341" y="1136929"/>
                  <a:pt x="4781550" y="1160625"/>
                  <a:pt x="4781550" y="1188243"/>
                </a:cubicBezTo>
                <a:cubicBezTo>
                  <a:pt x="4781550" y="1215861"/>
                  <a:pt x="4798341" y="1239557"/>
                  <a:pt x="4822272" y="1249679"/>
                </a:cubicBezTo>
                <a:lnTo>
                  <a:pt x="4838700" y="1252995"/>
                </a:lnTo>
                <a:lnTo>
                  <a:pt x="4838700" y="1323975"/>
                </a:lnTo>
                <a:lnTo>
                  <a:pt x="0" y="1323975"/>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7C53DECA-A5E8-4D5D-B13F-D6AD333809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 y="2868613"/>
            <a:ext cx="4791456" cy="3175"/>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0B7D759-A40B-4440-8F92-5C4DE42253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 y="3960813"/>
            <a:ext cx="4791456" cy="3175"/>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A1BA1C7-ABD5-424D-9E39-1B0D49EC6991}"/>
              </a:ext>
            </a:extLst>
          </p:cNvPr>
          <p:cNvSpPr>
            <a:spLocks noGrp="1"/>
          </p:cNvSpPr>
          <p:nvPr>
            <p:ph type="title"/>
          </p:nvPr>
        </p:nvSpPr>
        <p:spPr>
          <a:xfrm>
            <a:off x="718458" y="2868613"/>
            <a:ext cx="3553604" cy="1092200"/>
          </a:xfrm>
          <a:prstGeom prst="rect">
            <a:avLst/>
          </a:prstGeom>
          <a:noFill/>
          <a:ln w="174625" cap="sq" cmpd="thinThick">
            <a:noFill/>
            <a:miter lim="800000"/>
          </a:ln>
        </p:spPr>
        <p:txBody>
          <a:bodyPr vert="horz" lIns="91440" tIns="45720" rIns="91440" bIns="45720" rtlCol="0" anchor="ctr">
            <a:normAutofit/>
          </a:bodyPr>
          <a:lstStyle/>
          <a:p>
            <a:pPr algn="r"/>
            <a:r>
              <a:rPr lang="en-US" sz="2400" b="1" kern="1200">
                <a:solidFill>
                  <a:srgbClr val="FFFFFF"/>
                </a:solidFill>
                <a:latin typeface="+mj-lt"/>
                <a:ea typeface="+mj-ea"/>
                <a:cs typeface="+mj-cs"/>
              </a:rPr>
              <a:t>Admin</a:t>
            </a:r>
          </a:p>
        </p:txBody>
      </p:sp>
      <p:pic>
        <p:nvPicPr>
          <p:cNvPr id="4" name="Picture 3" descr="A picture containing text, map&#10;&#10;Description automatically generated">
            <a:extLst>
              <a:ext uri="{FF2B5EF4-FFF2-40B4-BE49-F238E27FC236}">
                <a16:creationId xmlns:a16="http://schemas.microsoft.com/office/drawing/2014/main" id="{6FE94A77-646C-4C53-B21E-FB67EE8CD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4576" y="647700"/>
            <a:ext cx="6808577" cy="5562600"/>
          </a:xfrm>
          <a:prstGeom prst="rect">
            <a:avLst/>
          </a:prstGeom>
        </p:spPr>
      </p:pic>
    </p:spTree>
    <p:extLst>
      <p:ext uri="{BB962C8B-B14F-4D97-AF65-F5344CB8AC3E}">
        <p14:creationId xmlns:p14="http://schemas.microsoft.com/office/powerpoint/2010/main" val="1220200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9360813A-FF6C-4E06-A7A0-D89036EB3771}"/>
              </a:ext>
            </a:extLst>
          </p:cNvPr>
          <p:cNvSpPr>
            <a:spLocks noGrp="1"/>
          </p:cNvSpPr>
          <p:nvPr>
            <p:ph type="title"/>
          </p:nvPr>
        </p:nvSpPr>
        <p:spPr>
          <a:xfrm>
            <a:off x="841248" y="818457"/>
            <a:ext cx="3322317" cy="2975876"/>
          </a:xfrm>
        </p:spPr>
        <p:txBody>
          <a:bodyPr vert="horz" lIns="91440" tIns="45720" rIns="91440" bIns="45720" rtlCol="0" anchor="b">
            <a:normAutofit/>
          </a:bodyPr>
          <a:lstStyle/>
          <a:p>
            <a:r>
              <a:rPr lang="en-US" b="1" kern="1200">
                <a:solidFill>
                  <a:schemeClr val="tx1"/>
                </a:solidFill>
                <a:latin typeface="+mj-lt"/>
                <a:ea typeface="+mj-ea"/>
                <a:cs typeface="+mj-cs"/>
              </a:rPr>
              <a:t>Entity Relationship Diagram</a:t>
            </a:r>
          </a:p>
        </p:txBody>
      </p:sp>
      <p:cxnSp>
        <p:nvCxnSpPr>
          <p:cNvPr id="20" name="Straight Connector 19">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63566"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Graphic 5" descr="Relationship">
            <a:extLst>
              <a:ext uri="{FF2B5EF4-FFF2-40B4-BE49-F238E27FC236}">
                <a16:creationId xmlns:a16="http://schemas.microsoft.com/office/drawing/2014/main" id="{684EBC65-5FAC-4EE5-B725-A3B4171305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00868" y="566916"/>
            <a:ext cx="5724168" cy="5724168"/>
          </a:xfrm>
          <a:prstGeom prst="rect">
            <a:avLst/>
          </a:prstGeom>
        </p:spPr>
      </p:pic>
    </p:spTree>
    <p:extLst>
      <p:ext uri="{BB962C8B-B14F-4D97-AF65-F5344CB8AC3E}">
        <p14:creationId xmlns:p14="http://schemas.microsoft.com/office/powerpoint/2010/main" val="3422084388"/>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GB" sz="2600">
                <a:solidFill>
                  <a:srgbClr val="FFFFFF"/>
                </a:solidFill>
              </a:rPr>
              <a:t>Composite Diagram</a:t>
            </a:r>
            <a:endParaRPr lang="en-US" sz="2600">
              <a:solidFill>
                <a:srgbClr val="FFFFFF"/>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7562" y="1256146"/>
            <a:ext cx="8445855" cy="4544290"/>
          </a:xfrm>
          <a:prstGeom prst="rect">
            <a:avLst/>
          </a:prstGeom>
        </p:spPr>
      </p:pic>
    </p:spTree>
    <p:extLst>
      <p:ext uri="{BB962C8B-B14F-4D97-AF65-F5344CB8AC3E}">
        <p14:creationId xmlns:p14="http://schemas.microsoft.com/office/powerpoint/2010/main" val="3773835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61DF8C82-8C9B-4D2A-8688-53DEF63E860B}"/>
              </a:ext>
            </a:extLst>
          </p:cNvPr>
          <p:cNvSpPr>
            <a:spLocks noGrp="1"/>
          </p:cNvSpPr>
          <p:nvPr>
            <p:ph type="title"/>
          </p:nvPr>
        </p:nvSpPr>
        <p:spPr>
          <a:xfrm>
            <a:off x="841248" y="818457"/>
            <a:ext cx="3322317" cy="2975876"/>
          </a:xfrm>
        </p:spPr>
        <p:txBody>
          <a:bodyPr vert="horz" lIns="91440" tIns="45720" rIns="91440" bIns="45720" rtlCol="0" anchor="b">
            <a:normAutofit/>
          </a:bodyPr>
          <a:lstStyle/>
          <a:p>
            <a:r>
              <a:rPr lang="en-US" b="1" kern="1200">
                <a:solidFill>
                  <a:schemeClr val="tx1"/>
                </a:solidFill>
                <a:latin typeface="+mj-lt"/>
                <a:ea typeface="+mj-ea"/>
                <a:cs typeface="+mj-cs"/>
              </a:rPr>
              <a:t>MS Project</a:t>
            </a:r>
          </a:p>
        </p:txBody>
      </p:sp>
      <p:cxnSp>
        <p:nvCxnSpPr>
          <p:cNvPr id="25" name="Straight Connector 24">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63566"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Graphic 5" descr="Meeting">
            <a:extLst>
              <a:ext uri="{FF2B5EF4-FFF2-40B4-BE49-F238E27FC236}">
                <a16:creationId xmlns:a16="http://schemas.microsoft.com/office/drawing/2014/main" id="{F0ED384A-3A3E-422E-BBBA-0A06D9B57B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00868" y="566916"/>
            <a:ext cx="5724168" cy="5724168"/>
          </a:xfrm>
          <a:prstGeom prst="rect">
            <a:avLst/>
          </a:prstGeom>
        </p:spPr>
      </p:pic>
    </p:spTree>
    <p:extLst>
      <p:ext uri="{BB962C8B-B14F-4D97-AF65-F5344CB8AC3E}">
        <p14:creationId xmlns:p14="http://schemas.microsoft.com/office/powerpoint/2010/main" val="2209214048"/>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1BA1C7-ABD5-424D-9E39-1B0D49EC6991}"/>
              </a:ext>
            </a:extLst>
          </p:cNvPr>
          <p:cNvSpPr>
            <a:spLocks noGrp="1"/>
          </p:cNvSpPr>
          <p:nvPr>
            <p:ph type="title"/>
          </p:nvPr>
        </p:nvSpPr>
        <p:spPr>
          <a:xfrm>
            <a:off x="556532" y="643467"/>
            <a:ext cx="11210925" cy="744836"/>
          </a:xfrm>
          <a:prstGeom prst="rect">
            <a:avLst/>
          </a:prstGeo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Task Sheet</a:t>
            </a:r>
          </a:p>
        </p:txBody>
      </p:sp>
      <p:pic>
        <p:nvPicPr>
          <p:cNvPr id="22" name="Picture 21">
            <a:extLst>
              <a:ext uri="{FF2B5EF4-FFF2-40B4-BE49-F238E27FC236}">
                <a16:creationId xmlns:a16="http://schemas.microsoft.com/office/drawing/2014/main" id="{ECB6653F-D713-4514-BE28-CA82A570FF74}"/>
              </a:ext>
            </a:extLst>
          </p:cNvPr>
          <p:cNvPicPr/>
          <p:nvPr/>
        </p:nvPicPr>
        <p:blipFill>
          <a:blip r:embed="rId2"/>
          <a:stretch>
            <a:fillRect/>
          </a:stretch>
        </p:blipFill>
        <p:spPr>
          <a:xfrm>
            <a:off x="556532" y="1719262"/>
            <a:ext cx="11210924" cy="4495271"/>
          </a:xfrm>
          <a:prstGeom prst="rect">
            <a:avLst/>
          </a:prstGeom>
        </p:spPr>
      </p:pic>
    </p:spTree>
    <p:extLst>
      <p:ext uri="{BB962C8B-B14F-4D97-AF65-F5344CB8AC3E}">
        <p14:creationId xmlns:p14="http://schemas.microsoft.com/office/powerpoint/2010/main" val="2880127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1BA1C7-ABD5-424D-9E39-1B0D49EC6991}"/>
              </a:ext>
            </a:extLst>
          </p:cNvPr>
          <p:cNvSpPr>
            <a:spLocks noGrp="1"/>
          </p:cNvSpPr>
          <p:nvPr>
            <p:ph type="title"/>
          </p:nvPr>
        </p:nvSpPr>
        <p:spPr>
          <a:xfrm>
            <a:off x="556532" y="643467"/>
            <a:ext cx="11210925" cy="744836"/>
          </a:xfrm>
          <a:prstGeom prst="rect">
            <a:avLst/>
          </a:prstGeom>
        </p:spPr>
        <p:txBody>
          <a:bodyPr vert="horz" lIns="91440" tIns="45720" rIns="91440" bIns="45720" rtlCol="0" anchor="ctr">
            <a:normAutofit/>
          </a:bodyPr>
          <a:lstStyle/>
          <a:p>
            <a:pPr algn="ctr"/>
            <a:r>
              <a:rPr lang="en-US" sz="3200" b="1" kern="1200">
                <a:solidFill>
                  <a:schemeClr val="bg1"/>
                </a:solidFill>
                <a:latin typeface="+mj-lt"/>
                <a:ea typeface="+mj-ea"/>
                <a:cs typeface="+mj-cs"/>
              </a:rPr>
              <a:t>Gantt Chart</a:t>
            </a:r>
          </a:p>
        </p:txBody>
      </p:sp>
      <p:pic>
        <p:nvPicPr>
          <p:cNvPr id="8" name="Picture 7" descr="A screenshot of a social media post&#10;&#10;Description automatically generated">
            <a:extLst>
              <a:ext uri="{FF2B5EF4-FFF2-40B4-BE49-F238E27FC236}">
                <a16:creationId xmlns:a16="http://schemas.microsoft.com/office/drawing/2014/main" id="{1E3F2D76-B03D-4D88-A3A1-567B9446D1C3}"/>
              </a:ext>
            </a:extLst>
          </p:cNvPr>
          <p:cNvPicPr/>
          <p:nvPr/>
        </p:nvPicPr>
        <p:blipFill>
          <a:blip r:embed="rId2"/>
          <a:stretch>
            <a:fillRect/>
          </a:stretch>
        </p:blipFill>
        <p:spPr>
          <a:xfrm>
            <a:off x="556532" y="1675227"/>
            <a:ext cx="11210925" cy="4725573"/>
          </a:xfrm>
          <a:prstGeom prst="rect">
            <a:avLst/>
          </a:prstGeom>
        </p:spPr>
      </p:pic>
    </p:spTree>
    <p:extLst>
      <p:ext uri="{BB962C8B-B14F-4D97-AF65-F5344CB8AC3E}">
        <p14:creationId xmlns:p14="http://schemas.microsoft.com/office/powerpoint/2010/main" val="3078893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1BA1C7-ABD5-424D-9E39-1B0D49EC6991}"/>
              </a:ext>
            </a:extLst>
          </p:cNvPr>
          <p:cNvSpPr>
            <a:spLocks noGrp="1"/>
          </p:cNvSpPr>
          <p:nvPr>
            <p:ph type="title"/>
          </p:nvPr>
        </p:nvSpPr>
        <p:spPr>
          <a:xfrm>
            <a:off x="556532" y="643467"/>
            <a:ext cx="11210925" cy="744836"/>
          </a:xfrm>
          <a:prstGeom prst="rect">
            <a:avLst/>
          </a:prstGeo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Resource Sheet</a:t>
            </a:r>
          </a:p>
        </p:txBody>
      </p:sp>
      <p:pic>
        <p:nvPicPr>
          <p:cNvPr id="5" name="Picture 4">
            <a:extLst>
              <a:ext uri="{FF2B5EF4-FFF2-40B4-BE49-F238E27FC236}">
                <a16:creationId xmlns:a16="http://schemas.microsoft.com/office/drawing/2014/main" id="{99A38592-72C9-46E2-8743-ED160ED3355F}"/>
              </a:ext>
            </a:extLst>
          </p:cNvPr>
          <p:cNvPicPr/>
          <p:nvPr/>
        </p:nvPicPr>
        <p:blipFill>
          <a:blip r:embed="rId2"/>
          <a:stretch>
            <a:fillRect/>
          </a:stretch>
        </p:blipFill>
        <p:spPr>
          <a:xfrm>
            <a:off x="556532" y="1625600"/>
            <a:ext cx="10979686" cy="4588933"/>
          </a:xfrm>
          <a:prstGeom prst="rect">
            <a:avLst/>
          </a:prstGeom>
        </p:spPr>
      </p:pic>
    </p:spTree>
    <p:extLst>
      <p:ext uri="{BB962C8B-B14F-4D97-AF65-F5344CB8AC3E}">
        <p14:creationId xmlns:p14="http://schemas.microsoft.com/office/powerpoint/2010/main" val="2712294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1BA1C7-ABD5-424D-9E39-1B0D49EC6991}"/>
              </a:ext>
            </a:extLst>
          </p:cNvPr>
          <p:cNvSpPr>
            <a:spLocks noGrp="1"/>
          </p:cNvSpPr>
          <p:nvPr>
            <p:ph type="title"/>
          </p:nvPr>
        </p:nvSpPr>
        <p:spPr>
          <a:xfrm>
            <a:off x="556532" y="643467"/>
            <a:ext cx="11210925" cy="744836"/>
          </a:xfrm>
          <a:prstGeom prst="rect">
            <a:avLst/>
          </a:prstGeom>
        </p:spPr>
        <p:txBody>
          <a:bodyPr vert="horz" lIns="91440" tIns="45720" rIns="91440" bIns="45720" rtlCol="0" anchor="ctr">
            <a:normAutofit/>
          </a:bodyPr>
          <a:lstStyle/>
          <a:p>
            <a:pPr algn="ctr"/>
            <a:r>
              <a:rPr lang="en-US" sz="3200" b="1" kern="1200">
                <a:solidFill>
                  <a:schemeClr val="bg1"/>
                </a:solidFill>
                <a:latin typeface="+mj-lt"/>
                <a:ea typeface="+mj-ea"/>
                <a:cs typeface="+mj-cs"/>
              </a:rPr>
              <a:t>Calendar</a:t>
            </a:r>
            <a:endParaRPr lang="en-US" sz="3200" b="1" kern="1200" dirty="0">
              <a:solidFill>
                <a:schemeClr val="bg1"/>
              </a:solidFill>
              <a:latin typeface="+mj-lt"/>
              <a:ea typeface="+mj-ea"/>
              <a:cs typeface="+mj-cs"/>
            </a:endParaRPr>
          </a:p>
        </p:txBody>
      </p:sp>
      <p:pic>
        <p:nvPicPr>
          <p:cNvPr id="6" name="Picture 5">
            <a:extLst>
              <a:ext uri="{FF2B5EF4-FFF2-40B4-BE49-F238E27FC236}">
                <a16:creationId xmlns:a16="http://schemas.microsoft.com/office/drawing/2014/main" id="{BA222DFF-ACE2-457B-94B0-F22FF12C0AC7}"/>
              </a:ext>
            </a:extLst>
          </p:cNvPr>
          <p:cNvPicPr/>
          <p:nvPr/>
        </p:nvPicPr>
        <p:blipFill>
          <a:blip r:embed="rId2"/>
          <a:stretch>
            <a:fillRect/>
          </a:stretch>
        </p:blipFill>
        <p:spPr>
          <a:xfrm>
            <a:off x="556531" y="1788044"/>
            <a:ext cx="11210925" cy="4418203"/>
          </a:xfrm>
          <a:prstGeom prst="rect">
            <a:avLst/>
          </a:prstGeom>
        </p:spPr>
      </p:pic>
    </p:spTree>
    <p:extLst>
      <p:ext uri="{BB962C8B-B14F-4D97-AF65-F5344CB8AC3E}">
        <p14:creationId xmlns:p14="http://schemas.microsoft.com/office/powerpoint/2010/main" val="3564082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AEF7-44CA-43F0-94D5-EE8DD9FA1C4D}"/>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b="1" dirty="0"/>
              <a:t>Dipesh B.C.</a:t>
            </a:r>
          </a:p>
        </p:txBody>
      </p:sp>
      <p:sp>
        <p:nvSpPr>
          <p:cNvPr id="3" name="Content Placeholder 2">
            <a:extLst>
              <a:ext uri="{FF2B5EF4-FFF2-40B4-BE49-F238E27FC236}">
                <a16:creationId xmlns:a16="http://schemas.microsoft.com/office/drawing/2014/main" id="{3C892F30-7264-45EF-83B0-14F0C1722B71}"/>
              </a:ext>
            </a:extLst>
          </p:cNvPr>
          <p:cNvSpPr>
            <a:spLocks noGrp="1"/>
          </p:cNvSpPr>
          <p:nvPr>
            <p:ph type="body" sz="half" idx="2"/>
          </p:nvPr>
        </p:nvSpPr>
        <p:spPr>
          <a:xfrm>
            <a:off x="6746627" y="4750893"/>
            <a:ext cx="4645250" cy="1147863"/>
          </a:xfrm>
        </p:spPr>
        <p:txBody>
          <a:bodyPr vert="horz" lIns="91440" tIns="45720" rIns="91440" bIns="45720" rtlCol="0" anchor="t">
            <a:normAutofit/>
          </a:bodyPr>
          <a:lstStyle/>
          <a:p>
            <a:r>
              <a:rPr lang="en-US" sz="2000"/>
              <a:t>Roles : Specialist, Plant, Co-ordinator</a:t>
            </a:r>
          </a:p>
        </p:txBody>
      </p:sp>
      <p:sp>
        <p:nvSpPr>
          <p:cNvPr id="25" name="Freeform: Shape 24">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erson looking at the camera&#10;&#10;Description automatically generated">
            <a:extLst>
              <a:ext uri="{FF2B5EF4-FFF2-40B4-BE49-F238E27FC236}">
                <a16:creationId xmlns:a16="http://schemas.microsoft.com/office/drawing/2014/main" id="{057964D3-67D1-463C-A635-46892D3BBCF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034" r="4238"/>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67738572"/>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1BA1C7-ABD5-424D-9E39-1B0D49EC6991}"/>
              </a:ext>
            </a:extLst>
          </p:cNvPr>
          <p:cNvSpPr>
            <a:spLocks noGrp="1"/>
          </p:cNvSpPr>
          <p:nvPr>
            <p:ph type="title"/>
          </p:nvPr>
        </p:nvSpPr>
        <p:spPr>
          <a:xfrm>
            <a:off x="556532" y="643467"/>
            <a:ext cx="11210925" cy="744836"/>
          </a:xfrm>
          <a:prstGeom prst="rect">
            <a:avLst/>
          </a:prstGeom>
        </p:spPr>
        <p:txBody>
          <a:bodyPr vert="horz" lIns="91440" tIns="45720" rIns="91440" bIns="45720" rtlCol="0" anchor="ctr">
            <a:normAutofit/>
          </a:bodyPr>
          <a:lstStyle/>
          <a:p>
            <a:pPr algn="ctr"/>
            <a:r>
              <a:rPr lang="en-US" sz="3200" b="1" kern="1200">
                <a:solidFill>
                  <a:schemeClr val="bg1"/>
                </a:solidFill>
                <a:latin typeface="+mj-lt"/>
                <a:ea typeface="+mj-ea"/>
                <a:cs typeface="+mj-cs"/>
              </a:rPr>
              <a:t>Calendar</a:t>
            </a:r>
            <a:endParaRPr lang="en-US" sz="3200" b="1" kern="1200" dirty="0">
              <a:solidFill>
                <a:schemeClr val="bg1"/>
              </a:solidFill>
              <a:latin typeface="+mj-lt"/>
              <a:ea typeface="+mj-ea"/>
              <a:cs typeface="+mj-cs"/>
            </a:endParaRPr>
          </a:p>
        </p:txBody>
      </p:sp>
      <p:pic>
        <p:nvPicPr>
          <p:cNvPr id="5" name="Picture 4">
            <a:extLst>
              <a:ext uri="{FF2B5EF4-FFF2-40B4-BE49-F238E27FC236}">
                <a16:creationId xmlns:a16="http://schemas.microsoft.com/office/drawing/2014/main" id="{5753080B-E880-4398-8D19-2CE97AB28533}"/>
              </a:ext>
            </a:extLst>
          </p:cNvPr>
          <p:cNvPicPr/>
          <p:nvPr/>
        </p:nvPicPr>
        <p:blipFill>
          <a:blip r:embed="rId2"/>
          <a:stretch>
            <a:fillRect/>
          </a:stretch>
        </p:blipFill>
        <p:spPr>
          <a:xfrm>
            <a:off x="556532" y="1675227"/>
            <a:ext cx="11210925" cy="4539306"/>
          </a:xfrm>
          <a:prstGeom prst="rect">
            <a:avLst/>
          </a:prstGeom>
        </p:spPr>
      </p:pic>
    </p:spTree>
    <p:extLst>
      <p:ext uri="{BB962C8B-B14F-4D97-AF65-F5344CB8AC3E}">
        <p14:creationId xmlns:p14="http://schemas.microsoft.com/office/powerpoint/2010/main" val="2701189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1BA1C7-ABD5-424D-9E39-1B0D49EC6991}"/>
              </a:ext>
            </a:extLst>
          </p:cNvPr>
          <p:cNvSpPr>
            <a:spLocks noGrp="1"/>
          </p:cNvSpPr>
          <p:nvPr>
            <p:ph type="title"/>
          </p:nvPr>
        </p:nvSpPr>
        <p:spPr>
          <a:xfrm>
            <a:off x="556532" y="643467"/>
            <a:ext cx="11210925" cy="744836"/>
          </a:xfrm>
          <a:prstGeom prst="rect">
            <a:avLst/>
          </a:prstGeom>
        </p:spPr>
        <p:txBody>
          <a:bodyPr vert="horz" lIns="91440" tIns="45720" rIns="91440" bIns="45720" rtlCol="0" anchor="ctr">
            <a:normAutofit/>
          </a:bodyPr>
          <a:lstStyle/>
          <a:p>
            <a:pPr algn="ctr"/>
            <a:r>
              <a:rPr lang="en-US" sz="3200" b="1" kern="1200">
                <a:solidFill>
                  <a:schemeClr val="bg1"/>
                </a:solidFill>
                <a:latin typeface="+mj-lt"/>
                <a:ea typeface="+mj-ea"/>
                <a:cs typeface="+mj-cs"/>
              </a:rPr>
              <a:t>Calendar</a:t>
            </a:r>
            <a:endParaRPr lang="en-US" sz="3200" b="1" kern="1200" dirty="0">
              <a:solidFill>
                <a:schemeClr val="bg1"/>
              </a:solidFill>
              <a:latin typeface="+mj-lt"/>
              <a:ea typeface="+mj-ea"/>
              <a:cs typeface="+mj-cs"/>
            </a:endParaRPr>
          </a:p>
        </p:txBody>
      </p:sp>
      <p:pic>
        <p:nvPicPr>
          <p:cNvPr id="6" name="Picture 5">
            <a:extLst>
              <a:ext uri="{FF2B5EF4-FFF2-40B4-BE49-F238E27FC236}">
                <a16:creationId xmlns:a16="http://schemas.microsoft.com/office/drawing/2014/main" id="{C4624CC4-0EE8-464F-9034-7B9D37EC9F21}"/>
              </a:ext>
            </a:extLst>
          </p:cNvPr>
          <p:cNvPicPr/>
          <p:nvPr/>
        </p:nvPicPr>
        <p:blipFill>
          <a:blip r:embed="rId2"/>
          <a:stretch>
            <a:fillRect/>
          </a:stretch>
        </p:blipFill>
        <p:spPr>
          <a:xfrm>
            <a:off x="556532" y="1675227"/>
            <a:ext cx="11210925" cy="4539306"/>
          </a:xfrm>
          <a:prstGeom prst="rect">
            <a:avLst/>
          </a:prstGeom>
        </p:spPr>
      </p:pic>
    </p:spTree>
    <p:extLst>
      <p:ext uri="{BB962C8B-B14F-4D97-AF65-F5344CB8AC3E}">
        <p14:creationId xmlns:p14="http://schemas.microsoft.com/office/powerpoint/2010/main" val="4183629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1BA1C7-ABD5-424D-9E39-1B0D49EC6991}"/>
              </a:ext>
            </a:extLst>
          </p:cNvPr>
          <p:cNvSpPr>
            <a:spLocks noGrp="1"/>
          </p:cNvSpPr>
          <p:nvPr>
            <p:ph type="title"/>
          </p:nvPr>
        </p:nvSpPr>
        <p:spPr>
          <a:xfrm>
            <a:off x="556532" y="643467"/>
            <a:ext cx="11210925" cy="744836"/>
          </a:xfrm>
          <a:prstGeom prst="rect">
            <a:avLst/>
          </a:prstGeo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Timeline</a:t>
            </a:r>
          </a:p>
        </p:txBody>
      </p:sp>
      <p:pic>
        <p:nvPicPr>
          <p:cNvPr id="8" name="Picture 7">
            <a:extLst>
              <a:ext uri="{FF2B5EF4-FFF2-40B4-BE49-F238E27FC236}">
                <a16:creationId xmlns:a16="http://schemas.microsoft.com/office/drawing/2014/main" id="{A32C83ED-89BC-45E2-AEA8-A979AE55C647}"/>
              </a:ext>
            </a:extLst>
          </p:cNvPr>
          <p:cNvPicPr/>
          <p:nvPr/>
        </p:nvPicPr>
        <p:blipFill>
          <a:blip r:embed="rId2"/>
          <a:stretch>
            <a:fillRect/>
          </a:stretch>
        </p:blipFill>
        <p:spPr>
          <a:xfrm>
            <a:off x="556532" y="1675227"/>
            <a:ext cx="11210925" cy="4539306"/>
          </a:xfrm>
          <a:prstGeom prst="rect">
            <a:avLst/>
          </a:prstGeom>
        </p:spPr>
      </p:pic>
    </p:spTree>
    <p:extLst>
      <p:ext uri="{BB962C8B-B14F-4D97-AF65-F5344CB8AC3E}">
        <p14:creationId xmlns:p14="http://schemas.microsoft.com/office/powerpoint/2010/main" val="3946054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1BA1C7-ABD5-424D-9E39-1B0D49EC6991}"/>
              </a:ext>
            </a:extLst>
          </p:cNvPr>
          <p:cNvSpPr>
            <a:spLocks noGrp="1"/>
          </p:cNvSpPr>
          <p:nvPr>
            <p:ph type="title"/>
          </p:nvPr>
        </p:nvSpPr>
        <p:spPr>
          <a:xfrm>
            <a:off x="556532" y="643467"/>
            <a:ext cx="11210925" cy="744836"/>
          </a:xfrm>
          <a:prstGeom prst="rect">
            <a:avLst/>
          </a:prstGeo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Network Diagram</a:t>
            </a:r>
          </a:p>
        </p:txBody>
      </p:sp>
      <p:pic>
        <p:nvPicPr>
          <p:cNvPr id="5" name="Picture 4">
            <a:extLst>
              <a:ext uri="{FF2B5EF4-FFF2-40B4-BE49-F238E27FC236}">
                <a16:creationId xmlns:a16="http://schemas.microsoft.com/office/drawing/2014/main" id="{1630456E-A9C8-4117-9776-68E08134CD04}"/>
              </a:ext>
            </a:extLst>
          </p:cNvPr>
          <p:cNvPicPr/>
          <p:nvPr/>
        </p:nvPicPr>
        <p:blipFill>
          <a:blip r:embed="rId2"/>
          <a:stretch>
            <a:fillRect/>
          </a:stretch>
        </p:blipFill>
        <p:spPr>
          <a:xfrm>
            <a:off x="556532" y="1801517"/>
            <a:ext cx="11210924" cy="4413015"/>
          </a:xfrm>
          <a:prstGeom prst="rect">
            <a:avLst/>
          </a:prstGeom>
        </p:spPr>
      </p:pic>
    </p:spTree>
    <p:extLst>
      <p:ext uri="{BB962C8B-B14F-4D97-AF65-F5344CB8AC3E}">
        <p14:creationId xmlns:p14="http://schemas.microsoft.com/office/powerpoint/2010/main" val="2653047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1BA1C7-ABD5-424D-9E39-1B0D49EC6991}"/>
              </a:ext>
            </a:extLst>
          </p:cNvPr>
          <p:cNvSpPr>
            <a:spLocks noGrp="1"/>
          </p:cNvSpPr>
          <p:nvPr>
            <p:ph type="title"/>
          </p:nvPr>
        </p:nvSpPr>
        <p:spPr>
          <a:xfrm>
            <a:off x="556532" y="643467"/>
            <a:ext cx="11210925" cy="744836"/>
          </a:xfrm>
          <a:prstGeom prst="rect">
            <a:avLst/>
          </a:prstGeom>
        </p:spPr>
        <p:txBody>
          <a:bodyPr vert="horz" lIns="91440" tIns="45720" rIns="91440" bIns="45720" rtlCol="0" anchor="ctr">
            <a:normAutofit/>
          </a:bodyPr>
          <a:lstStyle/>
          <a:p>
            <a:pPr algn="ctr"/>
            <a:r>
              <a:rPr lang="en-US" sz="3200" b="1" kern="1200">
                <a:solidFill>
                  <a:schemeClr val="bg1"/>
                </a:solidFill>
                <a:latin typeface="+mj-lt"/>
                <a:ea typeface="+mj-ea"/>
                <a:cs typeface="+mj-cs"/>
              </a:rPr>
              <a:t>Network Diagram</a:t>
            </a:r>
            <a:endParaRPr lang="en-US" sz="3200" b="1" kern="1200" dirty="0">
              <a:solidFill>
                <a:schemeClr val="bg1"/>
              </a:solidFill>
              <a:latin typeface="+mj-lt"/>
              <a:ea typeface="+mj-ea"/>
              <a:cs typeface="+mj-cs"/>
            </a:endParaRPr>
          </a:p>
        </p:txBody>
      </p:sp>
      <p:pic>
        <p:nvPicPr>
          <p:cNvPr id="6" name="Picture 5">
            <a:extLst>
              <a:ext uri="{FF2B5EF4-FFF2-40B4-BE49-F238E27FC236}">
                <a16:creationId xmlns:a16="http://schemas.microsoft.com/office/drawing/2014/main" id="{5B46737A-04F2-4BF8-9E84-C2EF8E5BD4CF}"/>
              </a:ext>
            </a:extLst>
          </p:cNvPr>
          <p:cNvPicPr/>
          <p:nvPr/>
        </p:nvPicPr>
        <p:blipFill>
          <a:blip r:embed="rId2"/>
          <a:stretch>
            <a:fillRect/>
          </a:stretch>
        </p:blipFill>
        <p:spPr>
          <a:xfrm>
            <a:off x="556532" y="1672791"/>
            <a:ext cx="11210925" cy="4541742"/>
          </a:xfrm>
          <a:prstGeom prst="rect">
            <a:avLst/>
          </a:prstGeom>
        </p:spPr>
      </p:pic>
    </p:spTree>
    <p:extLst>
      <p:ext uri="{BB962C8B-B14F-4D97-AF65-F5344CB8AC3E}">
        <p14:creationId xmlns:p14="http://schemas.microsoft.com/office/powerpoint/2010/main" val="29187839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1BA1C7-ABD5-424D-9E39-1B0D49EC6991}"/>
              </a:ext>
            </a:extLst>
          </p:cNvPr>
          <p:cNvSpPr>
            <a:spLocks noGrp="1"/>
          </p:cNvSpPr>
          <p:nvPr>
            <p:ph type="title"/>
          </p:nvPr>
        </p:nvSpPr>
        <p:spPr>
          <a:xfrm>
            <a:off x="556532" y="643467"/>
            <a:ext cx="11210925" cy="744836"/>
          </a:xfrm>
          <a:prstGeom prst="rect">
            <a:avLst/>
          </a:prstGeom>
        </p:spPr>
        <p:txBody>
          <a:bodyPr vert="horz" lIns="91440" tIns="45720" rIns="91440" bIns="45720" rtlCol="0" anchor="ctr">
            <a:normAutofit/>
          </a:bodyPr>
          <a:lstStyle/>
          <a:p>
            <a:pPr algn="ctr"/>
            <a:r>
              <a:rPr lang="en-US" sz="3200" b="1" kern="1200">
                <a:solidFill>
                  <a:schemeClr val="bg1"/>
                </a:solidFill>
                <a:latin typeface="+mj-lt"/>
                <a:ea typeface="+mj-ea"/>
                <a:cs typeface="+mj-cs"/>
              </a:rPr>
              <a:t>Network Diagram</a:t>
            </a:r>
            <a:endParaRPr lang="en-US" sz="3200" b="1" kern="1200" dirty="0">
              <a:solidFill>
                <a:schemeClr val="bg1"/>
              </a:solidFill>
              <a:latin typeface="+mj-lt"/>
              <a:ea typeface="+mj-ea"/>
              <a:cs typeface="+mj-cs"/>
            </a:endParaRPr>
          </a:p>
        </p:txBody>
      </p:sp>
      <p:pic>
        <p:nvPicPr>
          <p:cNvPr id="5" name="Picture 4">
            <a:extLst>
              <a:ext uri="{FF2B5EF4-FFF2-40B4-BE49-F238E27FC236}">
                <a16:creationId xmlns:a16="http://schemas.microsoft.com/office/drawing/2014/main" id="{D291C5E9-38A5-413F-990D-58527275C8B3}"/>
              </a:ext>
            </a:extLst>
          </p:cNvPr>
          <p:cNvPicPr/>
          <p:nvPr/>
        </p:nvPicPr>
        <p:blipFill>
          <a:blip r:embed="rId2"/>
          <a:stretch>
            <a:fillRect/>
          </a:stretch>
        </p:blipFill>
        <p:spPr>
          <a:xfrm>
            <a:off x="556532" y="1900237"/>
            <a:ext cx="11210924" cy="4314296"/>
          </a:xfrm>
          <a:prstGeom prst="rect">
            <a:avLst/>
          </a:prstGeom>
        </p:spPr>
      </p:pic>
    </p:spTree>
    <p:extLst>
      <p:ext uri="{BB962C8B-B14F-4D97-AF65-F5344CB8AC3E}">
        <p14:creationId xmlns:p14="http://schemas.microsoft.com/office/powerpoint/2010/main" val="7432692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1BA1C7-ABD5-424D-9E39-1B0D49EC6991}"/>
              </a:ext>
            </a:extLst>
          </p:cNvPr>
          <p:cNvSpPr>
            <a:spLocks noGrp="1"/>
          </p:cNvSpPr>
          <p:nvPr>
            <p:ph type="title"/>
          </p:nvPr>
        </p:nvSpPr>
        <p:spPr>
          <a:xfrm>
            <a:off x="556532" y="643467"/>
            <a:ext cx="11210925" cy="744836"/>
          </a:xfrm>
          <a:prstGeom prst="rect">
            <a:avLst/>
          </a:prstGeom>
        </p:spPr>
        <p:txBody>
          <a:bodyPr vert="horz" lIns="91440" tIns="45720" rIns="91440" bIns="45720" rtlCol="0" anchor="ctr">
            <a:normAutofit/>
          </a:bodyPr>
          <a:lstStyle/>
          <a:p>
            <a:pPr algn="ctr"/>
            <a:r>
              <a:rPr lang="en-US" sz="3200" b="1" kern="1200">
                <a:solidFill>
                  <a:schemeClr val="bg1"/>
                </a:solidFill>
                <a:latin typeface="+mj-lt"/>
                <a:ea typeface="+mj-ea"/>
                <a:cs typeface="+mj-cs"/>
              </a:rPr>
              <a:t>Network Diagram</a:t>
            </a:r>
            <a:endParaRPr lang="en-US" sz="3200" b="1" kern="1200" dirty="0">
              <a:solidFill>
                <a:schemeClr val="bg1"/>
              </a:solidFill>
              <a:latin typeface="+mj-lt"/>
              <a:ea typeface="+mj-ea"/>
              <a:cs typeface="+mj-cs"/>
            </a:endParaRPr>
          </a:p>
        </p:txBody>
      </p:sp>
      <p:pic>
        <p:nvPicPr>
          <p:cNvPr id="5" name="Picture 4">
            <a:extLst>
              <a:ext uri="{FF2B5EF4-FFF2-40B4-BE49-F238E27FC236}">
                <a16:creationId xmlns:a16="http://schemas.microsoft.com/office/drawing/2014/main" id="{95C45A29-B095-427E-A30F-3B33A162CD0F}"/>
              </a:ext>
            </a:extLst>
          </p:cNvPr>
          <p:cNvPicPr/>
          <p:nvPr/>
        </p:nvPicPr>
        <p:blipFill>
          <a:blip r:embed="rId2"/>
          <a:stretch>
            <a:fillRect/>
          </a:stretch>
        </p:blipFill>
        <p:spPr>
          <a:xfrm>
            <a:off x="556532" y="1628775"/>
            <a:ext cx="11210925" cy="4585758"/>
          </a:xfrm>
          <a:prstGeom prst="rect">
            <a:avLst/>
          </a:prstGeom>
        </p:spPr>
      </p:pic>
    </p:spTree>
    <p:extLst>
      <p:ext uri="{BB962C8B-B14F-4D97-AF65-F5344CB8AC3E}">
        <p14:creationId xmlns:p14="http://schemas.microsoft.com/office/powerpoint/2010/main" val="5112470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4">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0D7DCF-799E-4044-93B9-E3D8F6299C2D}"/>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b="1">
                <a:solidFill>
                  <a:schemeClr val="bg1"/>
                </a:solidFill>
              </a:rPr>
              <a:t>Wireframe</a:t>
            </a:r>
          </a:p>
        </p:txBody>
      </p:sp>
      <p:pic>
        <p:nvPicPr>
          <p:cNvPr id="4" name="Content Placeholder 3" descr="A computer sitting on top of a wooden table&#10;&#10;Description automatically generated">
            <a:extLst>
              <a:ext uri="{FF2B5EF4-FFF2-40B4-BE49-F238E27FC236}">
                <a16:creationId xmlns:a16="http://schemas.microsoft.com/office/drawing/2014/main" id="{47EFD075-8044-4F86-AFBB-BC1F98DD5C1B}"/>
              </a:ext>
            </a:extLst>
          </p:cNvPr>
          <p:cNvPicPr>
            <a:picLocks noChangeAspect="1"/>
          </p:cNvPicPr>
          <p:nvPr/>
        </p:nvPicPr>
        <p:blipFill rotWithShape="1">
          <a:blip r:embed="rId2"/>
          <a:srcRect r="12895"/>
          <a:stretch/>
        </p:blipFill>
        <p:spPr>
          <a:xfrm>
            <a:off x="4654297" y="10"/>
            <a:ext cx="7537704" cy="6857990"/>
          </a:xfrm>
          <a:prstGeom prst="rect">
            <a:avLst/>
          </a:prstGeom>
        </p:spPr>
      </p:pic>
    </p:spTree>
    <p:extLst>
      <p:ext uri="{BB962C8B-B14F-4D97-AF65-F5344CB8AC3E}">
        <p14:creationId xmlns:p14="http://schemas.microsoft.com/office/powerpoint/2010/main" val="21007706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3902420" cy="423563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FB0A344-9FA2-4D76-B7DB-1CAC72E81B0F}"/>
              </a:ext>
            </a:extLst>
          </p:cNvPr>
          <p:cNvSpPr>
            <a:spLocks noGrp="1"/>
          </p:cNvSpPr>
          <p:nvPr>
            <p:ph type="title"/>
          </p:nvPr>
        </p:nvSpPr>
        <p:spPr>
          <a:xfrm>
            <a:off x="734664" y="930530"/>
            <a:ext cx="3361677" cy="3275019"/>
          </a:xfrm>
        </p:spPr>
        <p:txBody>
          <a:bodyPr vert="horz" lIns="91440" tIns="45720" rIns="91440" bIns="45720" rtlCol="0" anchor="ctr">
            <a:normAutofit/>
          </a:bodyPr>
          <a:lstStyle/>
          <a:p>
            <a:r>
              <a:rPr lang="en-US" sz="5000" b="1">
                <a:solidFill>
                  <a:srgbClr val="FFFFFF"/>
                </a:solidFill>
              </a:rPr>
              <a:t>Home</a:t>
            </a:r>
          </a:p>
        </p:txBody>
      </p:sp>
      <p:sp>
        <p:nvSpPr>
          <p:cNvPr id="51" name="Rectangle 50">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843002"/>
            <a:ext cx="2391411" cy="1564776"/>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3" name="Rectangle 52">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3417" y="4843002"/>
            <a:ext cx="1351062" cy="1568472"/>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B1B1B"/>
              </a:solidFill>
            </a:endParaRPr>
          </a:p>
        </p:txBody>
      </p:sp>
      <p:pic>
        <p:nvPicPr>
          <p:cNvPr id="30" name="Picture 29">
            <a:extLst>
              <a:ext uri="{FF2B5EF4-FFF2-40B4-BE49-F238E27FC236}">
                <a16:creationId xmlns:a16="http://schemas.microsoft.com/office/drawing/2014/main" id="{54D19690-2F3E-4423-B8E8-8D67DAB4745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18078" y="450222"/>
            <a:ext cx="3818890" cy="5957556"/>
          </a:xfrm>
          <a:prstGeom prst="rect">
            <a:avLst/>
          </a:prstGeom>
          <a:noFill/>
          <a:ln>
            <a:noFill/>
          </a:ln>
        </p:spPr>
      </p:pic>
    </p:spTree>
    <p:extLst>
      <p:ext uri="{BB962C8B-B14F-4D97-AF65-F5344CB8AC3E}">
        <p14:creationId xmlns:p14="http://schemas.microsoft.com/office/powerpoint/2010/main" val="15846765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3902420" cy="423563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FB0A344-9FA2-4D76-B7DB-1CAC72E81B0F}"/>
              </a:ext>
            </a:extLst>
          </p:cNvPr>
          <p:cNvSpPr>
            <a:spLocks noGrp="1"/>
          </p:cNvSpPr>
          <p:nvPr>
            <p:ph type="title"/>
          </p:nvPr>
        </p:nvSpPr>
        <p:spPr>
          <a:xfrm>
            <a:off x="734664" y="930530"/>
            <a:ext cx="3361677" cy="3275019"/>
          </a:xfrm>
        </p:spPr>
        <p:txBody>
          <a:bodyPr vert="horz" lIns="91440" tIns="45720" rIns="91440" bIns="45720" rtlCol="0" anchor="ctr">
            <a:normAutofit/>
          </a:bodyPr>
          <a:lstStyle/>
          <a:p>
            <a:r>
              <a:rPr lang="en-US" sz="5000" b="1" dirty="0">
                <a:solidFill>
                  <a:srgbClr val="FFFFFF"/>
                </a:solidFill>
              </a:rPr>
              <a:t>Shop</a:t>
            </a:r>
          </a:p>
        </p:txBody>
      </p:sp>
      <p:sp>
        <p:nvSpPr>
          <p:cNvPr id="51" name="Rectangle 50">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843002"/>
            <a:ext cx="2391411" cy="1564776"/>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3" name="Rectangle 52">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3417" y="4843002"/>
            <a:ext cx="1351062" cy="1568472"/>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B1B1B"/>
              </a:solidFill>
            </a:endParaRPr>
          </a:p>
        </p:txBody>
      </p:sp>
      <p:pic>
        <p:nvPicPr>
          <p:cNvPr id="7" name="Picture 6">
            <a:extLst>
              <a:ext uri="{FF2B5EF4-FFF2-40B4-BE49-F238E27FC236}">
                <a16:creationId xmlns:a16="http://schemas.microsoft.com/office/drawing/2014/main" id="{33803030-E94D-4432-B8B2-36A065CE1DF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450223"/>
            <a:ext cx="4090035" cy="5957556"/>
          </a:xfrm>
          <a:prstGeom prst="rect">
            <a:avLst/>
          </a:prstGeom>
          <a:noFill/>
          <a:ln>
            <a:noFill/>
          </a:ln>
        </p:spPr>
      </p:pic>
    </p:spTree>
    <p:extLst>
      <p:ext uri="{BB962C8B-B14F-4D97-AF65-F5344CB8AC3E}">
        <p14:creationId xmlns:p14="http://schemas.microsoft.com/office/powerpoint/2010/main" val="55500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AEF7-44CA-43F0-94D5-EE8DD9FA1C4D}"/>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b="1" dirty="0"/>
              <a:t>Kadamber Verma</a:t>
            </a:r>
          </a:p>
        </p:txBody>
      </p:sp>
      <p:sp>
        <p:nvSpPr>
          <p:cNvPr id="3" name="Content Placeholder 2">
            <a:extLst>
              <a:ext uri="{FF2B5EF4-FFF2-40B4-BE49-F238E27FC236}">
                <a16:creationId xmlns:a16="http://schemas.microsoft.com/office/drawing/2014/main" id="{3C892F30-7264-45EF-83B0-14F0C1722B71}"/>
              </a:ext>
            </a:extLst>
          </p:cNvPr>
          <p:cNvSpPr>
            <a:spLocks noGrp="1"/>
          </p:cNvSpPr>
          <p:nvPr>
            <p:ph type="body" sz="half" idx="2"/>
          </p:nvPr>
        </p:nvSpPr>
        <p:spPr>
          <a:xfrm>
            <a:off x="6746627" y="4750893"/>
            <a:ext cx="4645250" cy="1147863"/>
          </a:xfrm>
        </p:spPr>
        <p:txBody>
          <a:bodyPr vert="horz" lIns="91440" tIns="45720" rIns="91440" bIns="45720" rtlCol="0" anchor="t">
            <a:normAutofit/>
          </a:bodyPr>
          <a:lstStyle/>
          <a:p>
            <a:r>
              <a:rPr lang="en-US" sz="2000" dirty="0"/>
              <a:t>Roles : Implementor, Complete Finisher, Resource Investigator</a:t>
            </a:r>
          </a:p>
        </p:txBody>
      </p:sp>
      <p:sp>
        <p:nvSpPr>
          <p:cNvPr id="25" name="Freeform: Shape 24">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person standing in front of a building&#10;&#10;Description automatically generated">
            <a:extLst>
              <a:ext uri="{FF2B5EF4-FFF2-40B4-BE49-F238E27FC236}">
                <a16:creationId xmlns:a16="http://schemas.microsoft.com/office/drawing/2014/main" id="{2F95C53C-B10E-49B1-A58D-A07FBE68E29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1495"/>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1348755434"/>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3902420" cy="423563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FB0A344-9FA2-4D76-B7DB-1CAC72E81B0F}"/>
              </a:ext>
            </a:extLst>
          </p:cNvPr>
          <p:cNvSpPr>
            <a:spLocks noGrp="1"/>
          </p:cNvSpPr>
          <p:nvPr>
            <p:ph type="title"/>
          </p:nvPr>
        </p:nvSpPr>
        <p:spPr>
          <a:xfrm>
            <a:off x="734664" y="930530"/>
            <a:ext cx="3361677" cy="3275019"/>
          </a:xfrm>
        </p:spPr>
        <p:txBody>
          <a:bodyPr vert="horz" lIns="91440" tIns="45720" rIns="91440" bIns="45720" rtlCol="0" anchor="ctr">
            <a:normAutofit/>
          </a:bodyPr>
          <a:lstStyle/>
          <a:p>
            <a:r>
              <a:rPr lang="en-US" sz="5000" b="1" dirty="0">
                <a:solidFill>
                  <a:srgbClr val="FFFFFF"/>
                </a:solidFill>
              </a:rPr>
              <a:t>Single Page</a:t>
            </a:r>
          </a:p>
        </p:txBody>
      </p:sp>
      <p:sp>
        <p:nvSpPr>
          <p:cNvPr id="51" name="Rectangle 50">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843002"/>
            <a:ext cx="2391411" cy="1564776"/>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3" name="Rectangle 52">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3417" y="4843002"/>
            <a:ext cx="1351062" cy="1568472"/>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B1B1B"/>
              </a:solidFill>
            </a:endParaRPr>
          </a:p>
        </p:txBody>
      </p:sp>
      <p:pic>
        <p:nvPicPr>
          <p:cNvPr id="8" name="Picture 7">
            <a:extLst>
              <a:ext uri="{FF2B5EF4-FFF2-40B4-BE49-F238E27FC236}">
                <a16:creationId xmlns:a16="http://schemas.microsoft.com/office/drawing/2014/main" id="{8A498DC4-FFA0-40F7-BE27-A730BC98C44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0061" y="450221"/>
            <a:ext cx="5791200" cy="5957557"/>
          </a:xfrm>
          <a:prstGeom prst="rect">
            <a:avLst/>
          </a:prstGeom>
          <a:noFill/>
          <a:ln>
            <a:noFill/>
          </a:ln>
        </p:spPr>
      </p:pic>
    </p:spTree>
    <p:extLst>
      <p:ext uri="{BB962C8B-B14F-4D97-AF65-F5344CB8AC3E}">
        <p14:creationId xmlns:p14="http://schemas.microsoft.com/office/powerpoint/2010/main" val="1003584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 name="Rectangle 57">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3902420" cy="423563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FB0A344-9FA2-4D76-B7DB-1CAC72E81B0F}"/>
              </a:ext>
            </a:extLst>
          </p:cNvPr>
          <p:cNvSpPr>
            <a:spLocks noGrp="1"/>
          </p:cNvSpPr>
          <p:nvPr>
            <p:ph type="title"/>
          </p:nvPr>
        </p:nvSpPr>
        <p:spPr>
          <a:xfrm>
            <a:off x="734664" y="930530"/>
            <a:ext cx="3361677" cy="3275019"/>
          </a:xfrm>
        </p:spPr>
        <p:txBody>
          <a:bodyPr vert="horz" lIns="91440" tIns="45720" rIns="91440" bIns="45720" rtlCol="0" anchor="ctr">
            <a:normAutofit/>
          </a:bodyPr>
          <a:lstStyle/>
          <a:p>
            <a:pPr algn="ctr"/>
            <a:r>
              <a:rPr lang="en-US" sz="5000" b="1" dirty="0">
                <a:solidFill>
                  <a:srgbClr val="FFFFFF"/>
                </a:solidFill>
              </a:rPr>
              <a:t>Cart</a:t>
            </a:r>
          </a:p>
        </p:txBody>
      </p:sp>
      <p:sp>
        <p:nvSpPr>
          <p:cNvPr id="89" name="Rectangle 59">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843002"/>
            <a:ext cx="2391411" cy="1564776"/>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0" name="Rectangle 61">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3417" y="4843002"/>
            <a:ext cx="1351062" cy="1568472"/>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B1B1B"/>
              </a:solidFill>
            </a:endParaRPr>
          </a:p>
        </p:txBody>
      </p:sp>
      <p:pic>
        <p:nvPicPr>
          <p:cNvPr id="7" name="Picture 6" descr="A screenshot of a cell phone&#10;&#10;Description automatically generated">
            <a:extLst>
              <a:ext uri="{FF2B5EF4-FFF2-40B4-BE49-F238E27FC236}">
                <a16:creationId xmlns:a16="http://schemas.microsoft.com/office/drawing/2014/main" id="{29C0892F-796F-4EF8-A803-48712608AE8D}"/>
              </a:ext>
            </a:extLst>
          </p:cNvPr>
          <p:cNvPicPr/>
          <p:nvPr/>
        </p:nvPicPr>
        <p:blipFill rotWithShape="1">
          <a:blip r:embed="rId2" cstate="print">
            <a:extLst>
              <a:ext uri="{28A0092B-C50C-407E-A947-70E740481C1C}">
                <a14:useLocalDpi xmlns:a14="http://schemas.microsoft.com/office/drawing/2010/main" val="0"/>
              </a:ext>
            </a:extLst>
          </a:blip>
          <a:srcRect r="1751"/>
          <a:stretch/>
        </p:blipFill>
        <p:spPr bwMode="auto">
          <a:xfrm>
            <a:off x="4517401" y="450221"/>
            <a:ext cx="7203993" cy="5957557"/>
          </a:xfrm>
          <a:prstGeom prst="rect">
            <a:avLst/>
          </a:prstGeom>
          <a:noFill/>
        </p:spPr>
      </p:pic>
    </p:spTree>
    <p:extLst>
      <p:ext uri="{BB962C8B-B14F-4D97-AF65-F5344CB8AC3E}">
        <p14:creationId xmlns:p14="http://schemas.microsoft.com/office/powerpoint/2010/main" val="10210863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3902420" cy="423563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FB0A344-9FA2-4D76-B7DB-1CAC72E81B0F}"/>
              </a:ext>
            </a:extLst>
          </p:cNvPr>
          <p:cNvSpPr>
            <a:spLocks noGrp="1"/>
          </p:cNvSpPr>
          <p:nvPr>
            <p:ph type="title"/>
          </p:nvPr>
        </p:nvSpPr>
        <p:spPr>
          <a:xfrm>
            <a:off x="734664" y="930530"/>
            <a:ext cx="3361677" cy="3275019"/>
          </a:xfrm>
        </p:spPr>
        <p:txBody>
          <a:bodyPr vert="horz" lIns="91440" tIns="45720" rIns="91440" bIns="45720" rtlCol="0" anchor="ctr">
            <a:normAutofit/>
          </a:bodyPr>
          <a:lstStyle/>
          <a:p>
            <a:r>
              <a:rPr lang="en-US" sz="5000" b="1" dirty="0">
                <a:solidFill>
                  <a:srgbClr val="FFFFFF"/>
                </a:solidFill>
              </a:rPr>
              <a:t>User Account</a:t>
            </a:r>
          </a:p>
        </p:txBody>
      </p:sp>
      <p:sp>
        <p:nvSpPr>
          <p:cNvPr id="97" name="Rectangle 96">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843002"/>
            <a:ext cx="2391411" cy="1564776"/>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9" name="Rectangle 98">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3417" y="4843002"/>
            <a:ext cx="1351062" cy="1568472"/>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B1B1B"/>
              </a:solidFill>
            </a:endParaRPr>
          </a:p>
        </p:txBody>
      </p:sp>
      <p:pic>
        <p:nvPicPr>
          <p:cNvPr id="8" name="Picture 7">
            <a:extLst>
              <a:ext uri="{FF2B5EF4-FFF2-40B4-BE49-F238E27FC236}">
                <a16:creationId xmlns:a16="http://schemas.microsoft.com/office/drawing/2014/main" id="{FD1EA882-AD76-40D0-A381-3A4894D8B8CA}"/>
              </a:ext>
            </a:extLst>
          </p:cNvPr>
          <p:cNvPicPr/>
          <p:nvPr/>
        </p:nvPicPr>
        <p:blipFill rotWithShape="1">
          <a:blip r:embed="rId2" cstate="print">
            <a:extLst>
              <a:ext uri="{28A0092B-C50C-407E-A947-70E740481C1C}">
                <a14:useLocalDpi xmlns:a14="http://schemas.microsoft.com/office/drawing/2010/main" val="0"/>
              </a:ext>
            </a:extLst>
          </a:blip>
          <a:srcRect r="2353" b="-2"/>
          <a:stretch/>
        </p:blipFill>
        <p:spPr bwMode="auto">
          <a:xfrm>
            <a:off x="4517401" y="450221"/>
            <a:ext cx="7203993" cy="5957557"/>
          </a:xfrm>
          <a:prstGeom prst="rect">
            <a:avLst/>
          </a:prstGeom>
          <a:noFill/>
        </p:spPr>
      </p:pic>
    </p:spTree>
    <p:extLst>
      <p:ext uri="{BB962C8B-B14F-4D97-AF65-F5344CB8AC3E}">
        <p14:creationId xmlns:p14="http://schemas.microsoft.com/office/powerpoint/2010/main" val="4082385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3902420" cy="423563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FB0A344-9FA2-4D76-B7DB-1CAC72E81B0F}"/>
              </a:ext>
            </a:extLst>
          </p:cNvPr>
          <p:cNvSpPr>
            <a:spLocks noGrp="1"/>
          </p:cNvSpPr>
          <p:nvPr>
            <p:ph type="title"/>
          </p:nvPr>
        </p:nvSpPr>
        <p:spPr>
          <a:xfrm>
            <a:off x="734664" y="930530"/>
            <a:ext cx="3361677" cy="3275019"/>
          </a:xfrm>
        </p:spPr>
        <p:txBody>
          <a:bodyPr vert="horz" lIns="91440" tIns="45720" rIns="91440" bIns="45720" rtlCol="0" anchor="ctr">
            <a:normAutofit/>
          </a:bodyPr>
          <a:lstStyle/>
          <a:p>
            <a:r>
              <a:rPr lang="en-US" sz="5000" b="1" dirty="0">
                <a:solidFill>
                  <a:srgbClr val="FFFFFF"/>
                </a:solidFill>
              </a:rPr>
              <a:t>Favorites</a:t>
            </a:r>
          </a:p>
        </p:txBody>
      </p:sp>
      <p:sp>
        <p:nvSpPr>
          <p:cNvPr id="106" name="Rectangle 105">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843002"/>
            <a:ext cx="2391411" cy="1564776"/>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8" name="Rectangle 107">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3417" y="4843002"/>
            <a:ext cx="1351062" cy="1568472"/>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B1B1B"/>
              </a:solidFill>
            </a:endParaRPr>
          </a:p>
        </p:txBody>
      </p:sp>
      <p:pic>
        <p:nvPicPr>
          <p:cNvPr id="7" name="Picture 6" descr="A screenshot of a cell phone&#10;&#10;Description automatically generated">
            <a:extLst>
              <a:ext uri="{FF2B5EF4-FFF2-40B4-BE49-F238E27FC236}">
                <a16:creationId xmlns:a16="http://schemas.microsoft.com/office/drawing/2014/main" id="{141E920D-7968-4D6B-B7B1-20B266F35CDE}"/>
              </a:ext>
            </a:extLst>
          </p:cNvPr>
          <p:cNvPicPr/>
          <p:nvPr/>
        </p:nvPicPr>
        <p:blipFill rotWithShape="1">
          <a:blip r:embed="rId2" cstate="print">
            <a:extLst>
              <a:ext uri="{28A0092B-C50C-407E-A947-70E740481C1C}">
                <a14:useLocalDpi xmlns:a14="http://schemas.microsoft.com/office/drawing/2010/main" val="0"/>
              </a:ext>
            </a:extLst>
          </a:blip>
          <a:srcRect l="2053" r="3" b="3"/>
          <a:stretch/>
        </p:blipFill>
        <p:spPr bwMode="auto">
          <a:xfrm>
            <a:off x="4517401" y="450221"/>
            <a:ext cx="7203993" cy="5957557"/>
          </a:xfrm>
          <a:prstGeom prst="rect">
            <a:avLst/>
          </a:prstGeom>
          <a:noFill/>
        </p:spPr>
      </p:pic>
    </p:spTree>
    <p:extLst>
      <p:ext uri="{BB962C8B-B14F-4D97-AF65-F5344CB8AC3E}">
        <p14:creationId xmlns:p14="http://schemas.microsoft.com/office/powerpoint/2010/main" val="37719864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3902420" cy="423563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FB0A344-9FA2-4D76-B7DB-1CAC72E81B0F}"/>
              </a:ext>
            </a:extLst>
          </p:cNvPr>
          <p:cNvSpPr>
            <a:spLocks noGrp="1"/>
          </p:cNvSpPr>
          <p:nvPr>
            <p:ph type="title"/>
          </p:nvPr>
        </p:nvSpPr>
        <p:spPr>
          <a:xfrm>
            <a:off x="734664" y="930530"/>
            <a:ext cx="3361677" cy="3275019"/>
          </a:xfrm>
        </p:spPr>
        <p:txBody>
          <a:bodyPr vert="horz" lIns="91440" tIns="45720" rIns="91440" bIns="45720" rtlCol="0" anchor="ctr">
            <a:normAutofit/>
          </a:bodyPr>
          <a:lstStyle/>
          <a:p>
            <a:r>
              <a:rPr lang="en-US" sz="5000" b="1">
                <a:solidFill>
                  <a:srgbClr val="FFFFFF"/>
                </a:solidFill>
              </a:rPr>
              <a:t>Checkout</a:t>
            </a:r>
            <a:endParaRPr lang="en-US" sz="5000" b="1" dirty="0">
              <a:solidFill>
                <a:srgbClr val="FFFFFF"/>
              </a:solidFill>
            </a:endParaRPr>
          </a:p>
        </p:txBody>
      </p:sp>
      <p:sp>
        <p:nvSpPr>
          <p:cNvPr id="115" name="Rectangle 114">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843002"/>
            <a:ext cx="2391411" cy="1564776"/>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ectangle 116">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3417" y="4843002"/>
            <a:ext cx="1351062" cy="1568472"/>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B1B1B"/>
              </a:solidFill>
            </a:endParaRPr>
          </a:p>
        </p:txBody>
      </p:sp>
      <p:pic>
        <p:nvPicPr>
          <p:cNvPr id="14" name="Picture 13">
            <a:extLst>
              <a:ext uri="{FF2B5EF4-FFF2-40B4-BE49-F238E27FC236}">
                <a16:creationId xmlns:a16="http://schemas.microsoft.com/office/drawing/2014/main" id="{222C1B25-46E2-4B4B-8C97-615DD60F3A8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3521" y="450222"/>
            <a:ext cx="5943815" cy="5957556"/>
          </a:xfrm>
          <a:prstGeom prst="rect">
            <a:avLst/>
          </a:prstGeom>
          <a:noFill/>
          <a:ln>
            <a:noFill/>
          </a:ln>
        </p:spPr>
      </p:pic>
    </p:spTree>
    <p:extLst>
      <p:ext uri="{BB962C8B-B14F-4D97-AF65-F5344CB8AC3E}">
        <p14:creationId xmlns:p14="http://schemas.microsoft.com/office/powerpoint/2010/main" val="2535400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3902420" cy="423563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FB0A344-9FA2-4D76-B7DB-1CAC72E81B0F}"/>
              </a:ext>
            </a:extLst>
          </p:cNvPr>
          <p:cNvSpPr>
            <a:spLocks noGrp="1"/>
          </p:cNvSpPr>
          <p:nvPr>
            <p:ph type="title"/>
          </p:nvPr>
        </p:nvSpPr>
        <p:spPr>
          <a:xfrm>
            <a:off x="734664" y="930530"/>
            <a:ext cx="3361677" cy="3275019"/>
          </a:xfrm>
        </p:spPr>
        <p:txBody>
          <a:bodyPr vert="horz" lIns="91440" tIns="45720" rIns="91440" bIns="45720" rtlCol="0" anchor="ctr">
            <a:normAutofit/>
          </a:bodyPr>
          <a:lstStyle/>
          <a:p>
            <a:r>
              <a:rPr lang="en-US" sz="5000" b="1" dirty="0">
                <a:solidFill>
                  <a:srgbClr val="FFFFFF"/>
                </a:solidFill>
              </a:rPr>
              <a:t>Signup</a:t>
            </a:r>
          </a:p>
        </p:txBody>
      </p:sp>
      <p:sp>
        <p:nvSpPr>
          <p:cNvPr id="115" name="Rectangle 114">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843002"/>
            <a:ext cx="2391411" cy="1564776"/>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ectangle 116">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3417" y="4843002"/>
            <a:ext cx="1351062" cy="1568472"/>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B1B1B"/>
              </a:solidFill>
            </a:endParaRPr>
          </a:p>
        </p:txBody>
      </p:sp>
      <p:pic>
        <p:nvPicPr>
          <p:cNvPr id="7" name="Picture 6">
            <a:extLst>
              <a:ext uri="{FF2B5EF4-FFF2-40B4-BE49-F238E27FC236}">
                <a16:creationId xmlns:a16="http://schemas.microsoft.com/office/drawing/2014/main" id="{A190A454-3991-4AEB-BDCE-C3EE4EC143B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5943" y="450223"/>
            <a:ext cx="6401393" cy="5957556"/>
          </a:xfrm>
          <a:prstGeom prst="rect">
            <a:avLst/>
          </a:prstGeom>
          <a:noFill/>
          <a:ln>
            <a:noFill/>
          </a:ln>
        </p:spPr>
      </p:pic>
    </p:spTree>
    <p:extLst>
      <p:ext uri="{BB962C8B-B14F-4D97-AF65-F5344CB8AC3E}">
        <p14:creationId xmlns:p14="http://schemas.microsoft.com/office/powerpoint/2010/main" val="21012931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3902420" cy="423563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FB0A344-9FA2-4D76-B7DB-1CAC72E81B0F}"/>
              </a:ext>
            </a:extLst>
          </p:cNvPr>
          <p:cNvSpPr>
            <a:spLocks noGrp="1"/>
          </p:cNvSpPr>
          <p:nvPr>
            <p:ph type="title"/>
          </p:nvPr>
        </p:nvSpPr>
        <p:spPr>
          <a:xfrm>
            <a:off x="734664" y="930530"/>
            <a:ext cx="3361677" cy="3275019"/>
          </a:xfrm>
        </p:spPr>
        <p:txBody>
          <a:bodyPr vert="horz" lIns="91440" tIns="45720" rIns="91440" bIns="45720" rtlCol="0" anchor="ctr">
            <a:normAutofit/>
          </a:bodyPr>
          <a:lstStyle/>
          <a:p>
            <a:r>
              <a:rPr lang="en-US" sz="5000" b="1" dirty="0">
                <a:solidFill>
                  <a:srgbClr val="FFFFFF"/>
                </a:solidFill>
              </a:rPr>
              <a:t>Log In</a:t>
            </a:r>
          </a:p>
        </p:txBody>
      </p:sp>
      <p:sp>
        <p:nvSpPr>
          <p:cNvPr id="115" name="Rectangle 114">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843002"/>
            <a:ext cx="2391411" cy="1564776"/>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ectangle 116">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3417" y="4843002"/>
            <a:ext cx="1351062" cy="1568472"/>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B1B1B"/>
              </a:solidFill>
            </a:endParaRPr>
          </a:p>
        </p:txBody>
      </p:sp>
      <p:pic>
        <p:nvPicPr>
          <p:cNvPr id="8" name="Picture 7">
            <a:extLst>
              <a:ext uri="{FF2B5EF4-FFF2-40B4-BE49-F238E27FC236}">
                <a16:creationId xmlns:a16="http://schemas.microsoft.com/office/drawing/2014/main" id="{D7F5DFEF-7D72-40B7-9411-B9E8D77BAA7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6257" y="450221"/>
            <a:ext cx="6311079" cy="5957557"/>
          </a:xfrm>
          <a:prstGeom prst="rect">
            <a:avLst/>
          </a:prstGeom>
          <a:noFill/>
          <a:ln>
            <a:noFill/>
          </a:ln>
        </p:spPr>
      </p:pic>
    </p:spTree>
    <p:extLst>
      <p:ext uri="{BB962C8B-B14F-4D97-AF65-F5344CB8AC3E}">
        <p14:creationId xmlns:p14="http://schemas.microsoft.com/office/powerpoint/2010/main" val="39958076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3902420" cy="423563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FB0A344-9FA2-4D76-B7DB-1CAC72E81B0F}"/>
              </a:ext>
            </a:extLst>
          </p:cNvPr>
          <p:cNvSpPr>
            <a:spLocks noGrp="1"/>
          </p:cNvSpPr>
          <p:nvPr>
            <p:ph type="title"/>
          </p:nvPr>
        </p:nvSpPr>
        <p:spPr>
          <a:xfrm>
            <a:off x="734664" y="930530"/>
            <a:ext cx="3361677" cy="3275019"/>
          </a:xfrm>
        </p:spPr>
        <p:txBody>
          <a:bodyPr vert="horz" lIns="91440" tIns="45720" rIns="91440" bIns="45720" rtlCol="0" anchor="ctr">
            <a:normAutofit/>
          </a:bodyPr>
          <a:lstStyle/>
          <a:p>
            <a:r>
              <a:rPr lang="en-US" sz="5000" b="1" dirty="0">
                <a:solidFill>
                  <a:srgbClr val="FFFFFF"/>
                </a:solidFill>
              </a:rPr>
              <a:t>About Us</a:t>
            </a:r>
          </a:p>
        </p:txBody>
      </p:sp>
      <p:sp>
        <p:nvSpPr>
          <p:cNvPr id="115" name="Rectangle 114">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843002"/>
            <a:ext cx="2391411" cy="1564776"/>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ectangle 116">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3417" y="4843002"/>
            <a:ext cx="1351062" cy="1568472"/>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B1B1B"/>
              </a:solidFill>
            </a:endParaRPr>
          </a:p>
        </p:txBody>
      </p:sp>
      <p:pic>
        <p:nvPicPr>
          <p:cNvPr id="8" name="Picture 7">
            <a:extLst>
              <a:ext uri="{FF2B5EF4-FFF2-40B4-BE49-F238E27FC236}">
                <a16:creationId xmlns:a16="http://schemas.microsoft.com/office/drawing/2014/main" id="{3E00319B-AB60-431F-9F69-D689AE1A1B0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6158" y="450222"/>
            <a:ext cx="6441178" cy="5957556"/>
          </a:xfrm>
          <a:prstGeom prst="rect">
            <a:avLst/>
          </a:prstGeom>
          <a:noFill/>
          <a:ln>
            <a:noFill/>
          </a:ln>
        </p:spPr>
      </p:pic>
    </p:spTree>
    <p:extLst>
      <p:ext uri="{BB962C8B-B14F-4D97-AF65-F5344CB8AC3E}">
        <p14:creationId xmlns:p14="http://schemas.microsoft.com/office/powerpoint/2010/main" val="41285539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3902420" cy="423563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FB0A344-9FA2-4D76-B7DB-1CAC72E81B0F}"/>
              </a:ext>
            </a:extLst>
          </p:cNvPr>
          <p:cNvSpPr>
            <a:spLocks noGrp="1"/>
          </p:cNvSpPr>
          <p:nvPr>
            <p:ph type="title"/>
          </p:nvPr>
        </p:nvSpPr>
        <p:spPr>
          <a:xfrm>
            <a:off x="734664" y="930530"/>
            <a:ext cx="3361677" cy="3275019"/>
          </a:xfrm>
        </p:spPr>
        <p:txBody>
          <a:bodyPr vert="horz" lIns="91440" tIns="45720" rIns="91440" bIns="45720" rtlCol="0" anchor="ctr">
            <a:normAutofit/>
          </a:bodyPr>
          <a:lstStyle/>
          <a:p>
            <a:r>
              <a:rPr lang="en-US" sz="5000" b="1" dirty="0">
                <a:solidFill>
                  <a:srgbClr val="FFFFFF"/>
                </a:solidFill>
              </a:rPr>
              <a:t>Admin Login</a:t>
            </a:r>
          </a:p>
        </p:txBody>
      </p:sp>
      <p:sp>
        <p:nvSpPr>
          <p:cNvPr id="124" name="Rectangle 123">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843002"/>
            <a:ext cx="2391411" cy="1564776"/>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6" name="Rectangle 125">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3417" y="4843002"/>
            <a:ext cx="1351062" cy="1568472"/>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B1B1B"/>
              </a:solidFill>
            </a:endParaRPr>
          </a:p>
        </p:txBody>
      </p:sp>
      <p:pic>
        <p:nvPicPr>
          <p:cNvPr id="8" name="Picture 7">
            <a:extLst>
              <a:ext uri="{FF2B5EF4-FFF2-40B4-BE49-F238E27FC236}">
                <a16:creationId xmlns:a16="http://schemas.microsoft.com/office/drawing/2014/main" id="{7D1AED90-189A-4C0B-8765-6F1C47FDAB45}"/>
              </a:ext>
            </a:extLst>
          </p:cNvPr>
          <p:cNvPicPr/>
          <p:nvPr/>
        </p:nvPicPr>
        <p:blipFill rotWithShape="1">
          <a:blip r:embed="rId2" cstate="print">
            <a:extLst>
              <a:ext uri="{28A0092B-C50C-407E-A947-70E740481C1C}">
                <a14:useLocalDpi xmlns:a14="http://schemas.microsoft.com/office/drawing/2010/main" val="0"/>
              </a:ext>
            </a:extLst>
          </a:blip>
          <a:srcRect l="11913" r="19162" b="1"/>
          <a:stretch/>
        </p:blipFill>
        <p:spPr bwMode="auto">
          <a:xfrm>
            <a:off x="4517401" y="450221"/>
            <a:ext cx="7203993" cy="5957557"/>
          </a:xfrm>
          <a:prstGeom prst="rect">
            <a:avLst/>
          </a:prstGeom>
          <a:noFill/>
        </p:spPr>
      </p:pic>
    </p:spTree>
    <p:extLst>
      <p:ext uri="{BB962C8B-B14F-4D97-AF65-F5344CB8AC3E}">
        <p14:creationId xmlns:p14="http://schemas.microsoft.com/office/powerpoint/2010/main" val="1671258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3902420" cy="423563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FB0A344-9FA2-4D76-B7DB-1CAC72E81B0F}"/>
              </a:ext>
            </a:extLst>
          </p:cNvPr>
          <p:cNvSpPr>
            <a:spLocks noGrp="1"/>
          </p:cNvSpPr>
          <p:nvPr>
            <p:ph type="title"/>
          </p:nvPr>
        </p:nvSpPr>
        <p:spPr>
          <a:xfrm>
            <a:off x="734664" y="930530"/>
            <a:ext cx="3361677" cy="3275019"/>
          </a:xfrm>
        </p:spPr>
        <p:txBody>
          <a:bodyPr vert="horz" lIns="91440" tIns="45720" rIns="91440" bIns="45720" rtlCol="0" anchor="ctr">
            <a:normAutofit/>
          </a:bodyPr>
          <a:lstStyle/>
          <a:p>
            <a:r>
              <a:rPr lang="en-US" sz="5000" b="1" dirty="0">
                <a:solidFill>
                  <a:srgbClr val="FFFFFF"/>
                </a:solidFill>
              </a:rPr>
              <a:t>Admin Dashboard</a:t>
            </a:r>
          </a:p>
        </p:txBody>
      </p:sp>
      <p:sp>
        <p:nvSpPr>
          <p:cNvPr id="115" name="Rectangle 114">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843002"/>
            <a:ext cx="2391411" cy="1564776"/>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ectangle 116">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3417" y="4843002"/>
            <a:ext cx="1351062" cy="1568472"/>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B1B1B"/>
              </a:solidFill>
            </a:endParaRPr>
          </a:p>
        </p:txBody>
      </p:sp>
      <p:pic>
        <p:nvPicPr>
          <p:cNvPr id="8" name="Picture 7">
            <a:extLst>
              <a:ext uri="{FF2B5EF4-FFF2-40B4-BE49-F238E27FC236}">
                <a16:creationId xmlns:a16="http://schemas.microsoft.com/office/drawing/2014/main" id="{E5A2EEA1-45B6-4071-BC3E-3B1D93298E7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7084" y="450222"/>
            <a:ext cx="6820252" cy="5957555"/>
          </a:xfrm>
          <a:prstGeom prst="rect">
            <a:avLst/>
          </a:prstGeom>
          <a:noFill/>
          <a:ln>
            <a:noFill/>
          </a:ln>
        </p:spPr>
      </p:pic>
    </p:spTree>
    <p:extLst>
      <p:ext uri="{BB962C8B-B14F-4D97-AF65-F5344CB8AC3E}">
        <p14:creationId xmlns:p14="http://schemas.microsoft.com/office/powerpoint/2010/main" val="4194332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AEF7-44CA-43F0-94D5-EE8DD9FA1C4D}"/>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b="1" dirty="0"/>
              <a:t>Rajbir Chand</a:t>
            </a:r>
          </a:p>
        </p:txBody>
      </p:sp>
      <p:sp>
        <p:nvSpPr>
          <p:cNvPr id="3" name="Content Placeholder 2">
            <a:extLst>
              <a:ext uri="{FF2B5EF4-FFF2-40B4-BE49-F238E27FC236}">
                <a16:creationId xmlns:a16="http://schemas.microsoft.com/office/drawing/2014/main" id="{3C892F30-7264-45EF-83B0-14F0C1722B71}"/>
              </a:ext>
            </a:extLst>
          </p:cNvPr>
          <p:cNvSpPr>
            <a:spLocks noGrp="1"/>
          </p:cNvSpPr>
          <p:nvPr>
            <p:ph type="body" sz="half" idx="2"/>
          </p:nvPr>
        </p:nvSpPr>
        <p:spPr>
          <a:xfrm>
            <a:off x="6746627" y="4750893"/>
            <a:ext cx="4645250" cy="1147863"/>
          </a:xfrm>
        </p:spPr>
        <p:txBody>
          <a:bodyPr vert="horz" lIns="91440" tIns="45720" rIns="91440" bIns="45720" rtlCol="0" anchor="t">
            <a:normAutofit/>
          </a:bodyPr>
          <a:lstStyle/>
          <a:p>
            <a:r>
              <a:rPr lang="en-US" sz="2000" dirty="0"/>
              <a:t>Roles : Shaper, Monitor Evaluator, Resource Investigator</a:t>
            </a:r>
          </a:p>
        </p:txBody>
      </p:sp>
      <p:sp>
        <p:nvSpPr>
          <p:cNvPr id="25" name="Freeform: Shape 24">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Placeholder 5" descr="A person standing in front of a building&#10;&#10;Description automatically generated">
            <a:extLst>
              <a:ext uri="{FF2B5EF4-FFF2-40B4-BE49-F238E27FC236}">
                <a16:creationId xmlns:a16="http://schemas.microsoft.com/office/drawing/2014/main" id="{43D34B23-43CC-4327-9947-5F06197EFFA3}"/>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1024" r="19025" b="1"/>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77324740"/>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3902420" cy="423563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FB0A344-9FA2-4D76-B7DB-1CAC72E81B0F}"/>
              </a:ext>
            </a:extLst>
          </p:cNvPr>
          <p:cNvSpPr>
            <a:spLocks noGrp="1"/>
          </p:cNvSpPr>
          <p:nvPr>
            <p:ph type="title"/>
          </p:nvPr>
        </p:nvSpPr>
        <p:spPr>
          <a:xfrm>
            <a:off x="734664" y="930530"/>
            <a:ext cx="3361677" cy="3275019"/>
          </a:xfrm>
        </p:spPr>
        <p:txBody>
          <a:bodyPr vert="horz" lIns="91440" tIns="45720" rIns="91440" bIns="45720" rtlCol="0" anchor="ctr">
            <a:normAutofit/>
          </a:bodyPr>
          <a:lstStyle/>
          <a:p>
            <a:r>
              <a:rPr lang="en-US" sz="5000" b="1" dirty="0">
                <a:solidFill>
                  <a:srgbClr val="FFFFFF"/>
                </a:solidFill>
              </a:rPr>
              <a:t>Admin Dashboard 2</a:t>
            </a:r>
          </a:p>
        </p:txBody>
      </p:sp>
      <p:sp>
        <p:nvSpPr>
          <p:cNvPr id="115" name="Rectangle 114">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843002"/>
            <a:ext cx="2391411" cy="1564776"/>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ectangle 116">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3417" y="4843002"/>
            <a:ext cx="1351062" cy="1568472"/>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B1B1B"/>
              </a:solidFill>
            </a:endParaRPr>
          </a:p>
        </p:txBody>
      </p:sp>
      <p:pic>
        <p:nvPicPr>
          <p:cNvPr id="8" name="Picture 7">
            <a:extLst>
              <a:ext uri="{FF2B5EF4-FFF2-40B4-BE49-F238E27FC236}">
                <a16:creationId xmlns:a16="http://schemas.microsoft.com/office/drawing/2014/main" id="{4AB3F9D1-B426-45D7-95C2-BC390A5F472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7084" y="450222"/>
            <a:ext cx="6820252" cy="5957556"/>
          </a:xfrm>
          <a:prstGeom prst="rect">
            <a:avLst/>
          </a:prstGeom>
          <a:noFill/>
          <a:ln>
            <a:noFill/>
          </a:ln>
        </p:spPr>
      </p:pic>
    </p:spTree>
    <p:extLst>
      <p:ext uri="{BB962C8B-B14F-4D97-AF65-F5344CB8AC3E}">
        <p14:creationId xmlns:p14="http://schemas.microsoft.com/office/powerpoint/2010/main" val="5167114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CF72F19-1473-448C-AA14-0CB8AA374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AA4880-16C6-4963-8DA8-7F1E5C4F92DC}"/>
              </a:ext>
            </a:extLst>
          </p:cNvPr>
          <p:cNvSpPr>
            <a:spLocks noGrp="1"/>
          </p:cNvSpPr>
          <p:nvPr>
            <p:ph type="title"/>
          </p:nvPr>
        </p:nvSpPr>
        <p:spPr>
          <a:xfrm>
            <a:off x="599609" y="679731"/>
            <a:ext cx="4171994" cy="3736540"/>
          </a:xfrm>
        </p:spPr>
        <p:txBody>
          <a:bodyPr vert="horz" lIns="91440" tIns="45720" rIns="91440" bIns="45720" rtlCol="0" anchor="b">
            <a:normAutofit/>
          </a:bodyPr>
          <a:lstStyle/>
          <a:p>
            <a:r>
              <a:rPr lang="en-US" sz="6000" b="1"/>
              <a:t>Website Mockup</a:t>
            </a:r>
          </a:p>
        </p:txBody>
      </p:sp>
      <p:grpSp>
        <p:nvGrpSpPr>
          <p:cNvPr id="29" name="Group 28">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30" name="Straight Connector 29">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685140F-2A03-4511-AA45-1B95C34E49EB}"/>
              </a:ext>
            </a:extLst>
          </p:cNvPr>
          <p:cNvPicPr>
            <a:picLocks noChangeAspect="1"/>
          </p:cNvPicPr>
          <p:nvPr/>
        </p:nvPicPr>
        <p:blipFill rotWithShape="1">
          <a:blip r:embed="rId2"/>
          <a:srcRect l="12996" r="36719" b="1"/>
          <a:stretch/>
        </p:blipFill>
        <p:spPr>
          <a:xfrm>
            <a:off x="5640572" y="557360"/>
            <a:ext cx="5608830" cy="5632704"/>
          </a:xfrm>
          <a:prstGeom prst="rect">
            <a:avLst/>
          </a:prstGeom>
        </p:spPr>
      </p:pic>
    </p:spTree>
    <p:extLst>
      <p:ext uri="{BB962C8B-B14F-4D97-AF65-F5344CB8AC3E}">
        <p14:creationId xmlns:p14="http://schemas.microsoft.com/office/powerpoint/2010/main" val="8380224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84FE1-EA13-4C0A-BE76-4FAF9FB8BBE5}"/>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b="1"/>
              <a:t>Home</a:t>
            </a:r>
          </a:p>
        </p:txBody>
      </p:sp>
      <p:sp>
        <p:nvSpPr>
          <p:cNvPr id="79" name="Rectangle 7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bunch of different types of fruit&#10;&#10;Description automatically generated">
            <a:extLst>
              <a:ext uri="{FF2B5EF4-FFF2-40B4-BE49-F238E27FC236}">
                <a16:creationId xmlns:a16="http://schemas.microsoft.com/office/drawing/2014/main" id="{CFC93328-C692-4F2B-9BE0-59D735476C4E}"/>
              </a:ext>
            </a:extLst>
          </p:cNvPr>
          <p:cNvPicPr>
            <a:picLocks/>
          </p:cNvPicPr>
          <p:nvPr/>
        </p:nvPicPr>
        <p:blipFill rotWithShape="1">
          <a:blip r:embed="rId2" cstate="print">
            <a:extLst>
              <a:ext uri="{28A0092B-C50C-407E-A947-70E740481C1C}">
                <a14:useLocalDpi xmlns:a14="http://schemas.microsoft.com/office/drawing/2010/main" val="0"/>
              </a:ext>
            </a:extLst>
          </a:blip>
          <a:srcRect l="7467" r="7135"/>
          <a:stretch/>
        </p:blipFill>
        <p:spPr bwMode="auto">
          <a:xfrm>
            <a:off x="545238" y="858525"/>
            <a:ext cx="7608304" cy="5211906"/>
          </a:xfrm>
          <a:prstGeom prst="rect">
            <a:avLst/>
          </a:prstGeom>
          <a:noFill/>
        </p:spPr>
      </p:pic>
      <p:sp>
        <p:nvSpPr>
          <p:cNvPr id="83" name="Rectangle 82">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062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84FE1-EA13-4C0A-BE76-4FAF9FB8BBE5}"/>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b="1"/>
              <a:t>Home</a:t>
            </a:r>
          </a:p>
        </p:txBody>
      </p:sp>
      <p:sp>
        <p:nvSpPr>
          <p:cNvPr id="53" name="Rectangle 5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3F2FA9E9-E236-46F3-B5A8-233E60FDD696}"/>
              </a:ext>
            </a:extLst>
          </p:cNvPr>
          <p:cNvPicPr/>
          <p:nvPr/>
        </p:nvPicPr>
        <p:blipFill rotWithShape="1">
          <a:blip r:embed="rId2" cstate="print">
            <a:extLst>
              <a:ext uri="{28A0092B-C50C-407E-A947-70E740481C1C}">
                <a14:useLocalDpi xmlns:a14="http://schemas.microsoft.com/office/drawing/2010/main" val="0"/>
              </a:ext>
            </a:extLst>
          </a:blip>
          <a:srcRect r="18981"/>
          <a:stretch/>
        </p:blipFill>
        <p:spPr bwMode="auto">
          <a:xfrm>
            <a:off x="545238" y="858525"/>
            <a:ext cx="7608304" cy="5211906"/>
          </a:xfrm>
          <a:prstGeom prst="rect">
            <a:avLst/>
          </a:prstGeom>
          <a:noFill/>
        </p:spPr>
      </p:pic>
      <p:sp>
        <p:nvSpPr>
          <p:cNvPr id="57" name="Rectangle 5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12606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84FE1-EA13-4C0A-BE76-4FAF9FB8BBE5}"/>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b="1"/>
              <a:t>Home</a:t>
            </a:r>
          </a:p>
        </p:txBody>
      </p:sp>
      <p:sp>
        <p:nvSpPr>
          <p:cNvPr id="69" name="Rectangle 6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8BB2D70-214A-4BAC-AFB7-44538D04B678}"/>
              </a:ext>
            </a:extLst>
          </p:cNvPr>
          <p:cNvPicPr/>
          <p:nvPr/>
        </p:nvPicPr>
        <p:blipFill rotWithShape="1">
          <a:blip r:embed="rId2" cstate="print">
            <a:extLst>
              <a:ext uri="{28A0092B-C50C-407E-A947-70E740481C1C}">
                <a14:useLocalDpi xmlns:a14="http://schemas.microsoft.com/office/drawing/2010/main" val="0"/>
              </a:ext>
            </a:extLst>
          </a:blip>
          <a:srcRect t="3707" r="1" b="11197"/>
          <a:stretch/>
        </p:blipFill>
        <p:spPr bwMode="auto">
          <a:xfrm>
            <a:off x="545238" y="858525"/>
            <a:ext cx="7608304" cy="5211906"/>
          </a:xfrm>
          <a:prstGeom prst="rect">
            <a:avLst/>
          </a:prstGeom>
          <a:noFill/>
        </p:spPr>
      </p:pic>
      <p:sp>
        <p:nvSpPr>
          <p:cNvPr id="73" name="Rectangle 72">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24190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84FE1-EA13-4C0A-BE76-4FAF9FB8BBE5}"/>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b="1"/>
              <a:t>Home</a:t>
            </a:r>
          </a:p>
        </p:txBody>
      </p:sp>
      <p:sp>
        <p:nvSpPr>
          <p:cNvPr id="80" name="Rectangle 7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8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B4CF5A3-6329-4398-B6A9-AC2535607499}"/>
              </a:ext>
            </a:extLst>
          </p:cNvPr>
          <p:cNvPicPr/>
          <p:nvPr/>
        </p:nvPicPr>
        <p:blipFill rotWithShape="1">
          <a:blip r:embed="rId2" cstate="print">
            <a:extLst>
              <a:ext uri="{28A0092B-C50C-407E-A947-70E740481C1C}">
                <a14:useLocalDpi xmlns:a14="http://schemas.microsoft.com/office/drawing/2010/main" val="0"/>
              </a:ext>
            </a:extLst>
          </a:blip>
          <a:srcRect r="1" b="8051"/>
          <a:stretch/>
        </p:blipFill>
        <p:spPr bwMode="auto">
          <a:xfrm>
            <a:off x="545238" y="858525"/>
            <a:ext cx="7608304" cy="5211906"/>
          </a:xfrm>
          <a:prstGeom prst="rect">
            <a:avLst/>
          </a:prstGeom>
          <a:noFill/>
        </p:spPr>
      </p:pic>
      <p:sp>
        <p:nvSpPr>
          <p:cNvPr id="108" name="Rectangle 83">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19063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63957E-D7AD-40EA-A70B-D7FCADF7AB94}"/>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b="1" kern="1200">
                <a:solidFill>
                  <a:schemeClr val="tx1"/>
                </a:solidFill>
                <a:latin typeface="+mj-lt"/>
                <a:ea typeface="+mj-ea"/>
                <a:cs typeface="+mj-cs"/>
              </a:rPr>
              <a:t>Thank you</a:t>
            </a:r>
          </a:p>
        </p:txBody>
      </p:sp>
      <p:sp>
        <p:nvSpPr>
          <p:cNvPr id="16"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Handshake">
            <a:extLst>
              <a:ext uri="{FF2B5EF4-FFF2-40B4-BE49-F238E27FC236}">
                <a16:creationId xmlns:a16="http://schemas.microsoft.com/office/drawing/2014/main" id="{5D1EA57D-0C32-4213-BB34-1F89BAF32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43437" y="858525"/>
            <a:ext cx="5211906" cy="5211906"/>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587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AEF7-44CA-43F0-94D5-EE8DD9FA1C4D}"/>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b="1" dirty="0"/>
              <a:t>Sushant Tiwari</a:t>
            </a:r>
          </a:p>
        </p:txBody>
      </p:sp>
      <p:sp>
        <p:nvSpPr>
          <p:cNvPr id="3" name="Content Placeholder 2">
            <a:extLst>
              <a:ext uri="{FF2B5EF4-FFF2-40B4-BE49-F238E27FC236}">
                <a16:creationId xmlns:a16="http://schemas.microsoft.com/office/drawing/2014/main" id="{3C892F30-7264-45EF-83B0-14F0C1722B71}"/>
              </a:ext>
            </a:extLst>
          </p:cNvPr>
          <p:cNvSpPr>
            <a:spLocks noGrp="1"/>
          </p:cNvSpPr>
          <p:nvPr>
            <p:ph type="body" sz="half" idx="2"/>
          </p:nvPr>
        </p:nvSpPr>
        <p:spPr>
          <a:xfrm>
            <a:off x="6746627" y="4750893"/>
            <a:ext cx="4645250" cy="1147863"/>
          </a:xfrm>
        </p:spPr>
        <p:txBody>
          <a:bodyPr vert="horz" lIns="91440" tIns="45720" rIns="91440" bIns="45720" rtlCol="0" anchor="t">
            <a:normAutofit/>
          </a:bodyPr>
          <a:lstStyle/>
          <a:p>
            <a:r>
              <a:rPr lang="en-US" sz="2000" dirty="0"/>
              <a:t>Roles : Team worker, Co-Ordinator, Resource Investigator</a:t>
            </a:r>
          </a:p>
        </p:txBody>
      </p:sp>
      <p:sp>
        <p:nvSpPr>
          <p:cNvPr id="25" name="Freeform: Shape 24">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Placeholder 5" descr="A person standing in front of it&#10;&#10;Description automatically generated">
            <a:extLst>
              <a:ext uri="{FF2B5EF4-FFF2-40B4-BE49-F238E27FC236}">
                <a16:creationId xmlns:a16="http://schemas.microsoft.com/office/drawing/2014/main" id="{B05FD4ED-CA22-4602-A8A7-CECA616BF4A6}"/>
              </a:ext>
            </a:extLst>
          </p:cNvPr>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l="8683" r="32682" b="-1"/>
          <a:stretch/>
        </p:blipFill>
        <p:spPr>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284914979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6690" y="807861"/>
            <a:ext cx="3377183" cy="3681976"/>
          </a:xfrm>
          <a:prstGeom prst="ellipse">
            <a:avLst/>
          </a:prstGeom>
          <a:noFill/>
        </p:spPr>
        <p:txBody>
          <a:bodyPr vert="horz" lIns="91440" tIns="45720" rIns="91440" bIns="45720" rtlCol="0" anchor="b">
            <a:normAutofit/>
          </a:bodyPr>
          <a:lstStyle/>
          <a:p>
            <a:r>
              <a:rPr lang="en-US" b="1" dirty="0">
                <a:solidFill>
                  <a:schemeClr val="bg1"/>
                </a:solidFill>
              </a:rPr>
              <a:t>Website logo</a:t>
            </a:r>
          </a:p>
        </p:txBody>
      </p:sp>
      <p:pic>
        <p:nvPicPr>
          <p:cNvPr id="9" name="Picture 8" descr="A close up of a logo&#10;&#10;Description automatically generated">
            <a:extLst>
              <a:ext uri="{FF2B5EF4-FFF2-40B4-BE49-F238E27FC236}">
                <a16:creationId xmlns:a16="http://schemas.microsoft.com/office/drawing/2014/main" id="{6BC0E573-673A-4CDD-993F-B411B5F04C1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400000"/>
                    </a14:imgEffect>
                  </a14:imgLayer>
                </a14:imgProps>
              </a:ext>
              <a:ext uri="{28A0092B-C50C-407E-A947-70E740481C1C}">
                <a14:useLocalDpi xmlns:a14="http://schemas.microsoft.com/office/drawing/2010/main" val="0"/>
              </a:ext>
            </a:extLst>
          </a:blip>
          <a:srcRect l="21965" r="23080"/>
          <a:stretch/>
        </p:blipFill>
        <p:spPr>
          <a:xfrm>
            <a:off x="4654296" y="0"/>
            <a:ext cx="7537704" cy="6857990"/>
          </a:xfrm>
          <a:prstGeom prst="rect">
            <a:avLst/>
          </a:prstGeom>
        </p:spPr>
      </p:pic>
    </p:spTree>
    <p:extLst>
      <p:ext uri="{BB962C8B-B14F-4D97-AF65-F5344CB8AC3E}">
        <p14:creationId xmlns:p14="http://schemas.microsoft.com/office/powerpoint/2010/main" val="86614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D8BD7AA-000F-4149-9FF6-E8DB2DE6F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792587" cy="6858000"/>
          </a:xfrm>
          <a:custGeom>
            <a:avLst/>
            <a:gdLst>
              <a:gd name="connsiteX0" fmla="*/ 9792587 w 9792587"/>
              <a:gd name="connsiteY0" fmla="*/ 0 h 6858000"/>
              <a:gd name="connsiteX1" fmla="*/ 2339431 w 9792587"/>
              <a:gd name="connsiteY1" fmla="*/ 0 h 6858000"/>
              <a:gd name="connsiteX2" fmla="*/ 2190696 w 9792587"/>
              <a:gd name="connsiteY2" fmla="*/ 145339 h 6858000"/>
              <a:gd name="connsiteX3" fmla="*/ 0 w 9792587"/>
              <a:gd name="connsiteY3" fmla="*/ 5565888 h 6858000"/>
              <a:gd name="connsiteX4" fmla="*/ 79127 w 9792587"/>
              <a:gd name="connsiteY4" fmla="*/ 6681235 h 6858000"/>
              <a:gd name="connsiteX5" fmla="*/ 108694 w 9792587"/>
              <a:gd name="connsiteY5" fmla="*/ 6858000 h 6858000"/>
              <a:gd name="connsiteX6" fmla="*/ 9792587 w 97925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2587" h="6858000">
                <a:moveTo>
                  <a:pt x="9792587" y="0"/>
                </a:moveTo>
                <a:lnTo>
                  <a:pt x="2339431" y="0"/>
                </a:lnTo>
                <a:lnTo>
                  <a:pt x="2190696" y="145339"/>
                </a:lnTo>
                <a:cubicBezTo>
                  <a:pt x="834428" y="1548908"/>
                  <a:pt x="0" y="3459953"/>
                  <a:pt x="0" y="5565888"/>
                </a:cubicBezTo>
                <a:cubicBezTo>
                  <a:pt x="0" y="5944579"/>
                  <a:pt x="26981" y="6316967"/>
                  <a:pt x="79127" y="6681235"/>
                </a:cubicBezTo>
                <a:lnTo>
                  <a:pt x="108694" y="6858000"/>
                </a:lnTo>
                <a:lnTo>
                  <a:pt x="9792587"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54A4A823-72DC-4BA8-8157-D36A8939A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492529" cy="6858000"/>
          </a:xfrm>
          <a:custGeom>
            <a:avLst/>
            <a:gdLst>
              <a:gd name="connsiteX0" fmla="*/ 9492529 w 9492529"/>
              <a:gd name="connsiteY0" fmla="*/ 0 h 6858000"/>
              <a:gd name="connsiteX1" fmla="*/ 2472310 w 9492529"/>
              <a:gd name="connsiteY1" fmla="*/ 0 h 6858000"/>
              <a:gd name="connsiteX2" fmla="*/ 2157501 w 9492529"/>
              <a:gd name="connsiteY2" fmla="*/ 301488 h 6858000"/>
              <a:gd name="connsiteX3" fmla="*/ 0 w 9492529"/>
              <a:gd name="connsiteY3" fmla="*/ 5565888 h 6858000"/>
              <a:gd name="connsiteX4" fmla="*/ 76084 w 9492529"/>
              <a:gd name="connsiteY4" fmla="*/ 6638337 h 6858000"/>
              <a:gd name="connsiteX5" fmla="*/ 112827 w 9492529"/>
              <a:gd name="connsiteY5" fmla="*/ 6858000 h 6858000"/>
              <a:gd name="connsiteX6" fmla="*/ 9492529 w 9492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92529" h="6858000">
                <a:moveTo>
                  <a:pt x="9492529" y="0"/>
                </a:moveTo>
                <a:lnTo>
                  <a:pt x="2472310" y="0"/>
                </a:lnTo>
                <a:lnTo>
                  <a:pt x="2157501" y="301488"/>
                </a:lnTo>
                <a:cubicBezTo>
                  <a:pt x="823309" y="1655711"/>
                  <a:pt x="0" y="3514654"/>
                  <a:pt x="0" y="5565888"/>
                </a:cubicBezTo>
                <a:cubicBezTo>
                  <a:pt x="0" y="5930014"/>
                  <a:pt x="25944" y="6288079"/>
                  <a:pt x="76084" y="6638337"/>
                </a:cubicBezTo>
                <a:lnTo>
                  <a:pt x="112827" y="6858000"/>
                </a:lnTo>
                <a:lnTo>
                  <a:pt x="9492529" y="6858000"/>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1C2309B-8788-41C7-85DC-4654608D6C08}"/>
              </a:ext>
            </a:extLst>
          </p:cNvPr>
          <p:cNvSpPr>
            <a:spLocks noGrp="1"/>
          </p:cNvSpPr>
          <p:nvPr>
            <p:ph type="title"/>
          </p:nvPr>
        </p:nvSpPr>
        <p:spPr>
          <a:xfrm>
            <a:off x="804672" y="1445494"/>
            <a:ext cx="7165235" cy="1288238"/>
          </a:xfrm>
        </p:spPr>
        <p:txBody>
          <a:bodyPr vert="horz" lIns="91440" tIns="45720" rIns="91440" bIns="45720" rtlCol="0" anchor="ctr">
            <a:normAutofit/>
          </a:bodyPr>
          <a:lstStyle/>
          <a:p>
            <a:r>
              <a:rPr lang="en-US" b="1" kern="1200" dirty="0">
                <a:solidFill>
                  <a:schemeClr val="tx1"/>
                </a:solidFill>
                <a:latin typeface="+mj-lt"/>
                <a:ea typeface="+mj-ea"/>
                <a:cs typeface="+mj-cs"/>
              </a:rPr>
              <a:t>Overview</a:t>
            </a:r>
          </a:p>
        </p:txBody>
      </p:sp>
      <p:sp>
        <p:nvSpPr>
          <p:cNvPr id="4" name="TextBox 3">
            <a:extLst>
              <a:ext uri="{FF2B5EF4-FFF2-40B4-BE49-F238E27FC236}">
                <a16:creationId xmlns:a16="http://schemas.microsoft.com/office/drawing/2014/main" id="{9E44B321-7967-4672-80CF-A3C13036395F}"/>
              </a:ext>
            </a:extLst>
          </p:cNvPr>
          <p:cNvSpPr txBox="1"/>
          <p:nvPr/>
        </p:nvSpPr>
        <p:spPr>
          <a:xfrm>
            <a:off x="804671" y="2897372"/>
            <a:ext cx="7860863" cy="3152553"/>
          </a:xfrm>
          <a:prstGeom prst="rect">
            <a:avLst/>
          </a:prstGeom>
        </p:spPr>
        <p:txBody>
          <a:bodyPr vert="horz" lIns="91440" tIns="45720" rIns="91440" bIns="45720" rtlCol="0" anchor="t">
            <a:normAutofit/>
          </a:bodyPr>
          <a:lstStyle/>
          <a:p>
            <a:pPr>
              <a:lnSpc>
                <a:spcPct val="90000"/>
              </a:lnSpc>
              <a:spcAft>
                <a:spcPts val="600"/>
              </a:spcAft>
            </a:pPr>
            <a:r>
              <a:rPr lang="en-US" sz="2000" dirty="0"/>
              <a:t>As national chains have started to find space in Cleckhuddersfax the competition in the market is starting to rise and the traders are afraid that they won’t be able to compete on opening hours without losing out on family life. The Clehuderfax E-Chain project is our solution for this problem. This is a joint E-commerce platform for the locals of Cleckhuddersfax. Not only the traders will now be able to manage their work just by the website sitting at their home without losing out their family time, the peoples that were previously unable to shop in the opening hours because of their work will now they will also be able to shop because of this platform.</a:t>
            </a:r>
          </a:p>
        </p:txBody>
      </p:sp>
    </p:spTree>
    <p:extLst>
      <p:ext uri="{BB962C8B-B14F-4D97-AF65-F5344CB8AC3E}">
        <p14:creationId xmlns:p14="http://schemas.microsoft.com/office/powerpoint/2010/main" val="357644000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2307</Words>
  <Application>Microsoft Office PowerPoint</Application>
  <PresentationFormat>Widescreen</PresentationFormat>
  <Paragraphs>491</Paragraphs>
  <Slides>66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Calibri</vt:lpstr>
      <vt:lpstr>Calibri Light</vt:lpstr>
      <vt:lpstr>Tw Cen MT</vt:lpstr>
      <vt:lpstr>Office Theme</vt:lpstr>
      <vt:lpstr>Cleckhuderfax E-Chain WIP Presentation </vt:lpstr>
      <vt:lpstr>Team Members </vt:lpstr>
      <vt:lpstr>Bijay Giri</vt:lpstr>
      <vt:lpstr>Dipesh B.C.</vt:lpstr>
      <vt:lpstr>Kadamber Verma</vt:lpstr>
      <vt:lpstr>Rajbir Chand</vt:lpstr>
      <vt:lpstr>Sushant Tiwari</vt:lpstr>
      <vt:lpstr>Website logo</vt:lpstr>
      <vt:lpstr>Overview</vt:lpstr>
      <vt:lpstr>Skills Audit</vt:lpstr>
      <vt:lpstr>PowerPoint Presentation</vt:lpstr>
      <vt:lpstr>PowerPoint Presentation</vt:lpstr>
      <vt:lpstr>Requirements Catalogue</vt:lpstr>
      <vt:lpstr>Part A: Customer Interface</vt:lpstr>
      <vt:lpstr>PowerPoint Presentation</vt:lpstr>
      <vt:lpstr>PowerPoint Presentation</vt:lpstr>
      <vt:lpstr>Part B: Registration and Login</vt:lpstr>
      <vt:lpstr>PowerPoint Presentation</vt:lpstr>
      <vt:lpstr>PowerPoint Presentation</vt:lpstr>
      <vt:lpstr>Part C: Trader Interface</vt:lpstr>
      <vt:lpstr>PowerPoint Presentation</vt:lpstr>
      <vt:lpstr>Part D: Admin Interface</vt:lpstr>
      <vt:lpstr>PowerPoint Presentation</vt:lpstr>
      <vt:lpstr>Part E: Management Interface</vt:lpstr>
      <vt:lpstr>PowerPoint Presentation</vt:lpstr>
      <vt:lpstr>Part F: Non-Functional Requirement</vt:lpstr>
      <vt:lpstr>PowerPoint Presentation</vt:lpstr>
      <vt:lpstr>Use Case</vt:lpstr>
      <vt:lpstr>Overview</vt:lpstr>
      <vt:lpstr>Customer</vt:lpstr>
      <vt:lpstr>Trader</vt:lpstr>
      <vt:lpstr>Admin</vt:lpstr>
      <vt:lpstr>Entity Relationship Diagram</vt:lpstr>
      <vt:lpstr>Composite Diagram</vt:lpstr>
      <vt:lpstr>MS Project</vt:lpstr>
      <vt:lpstr>Task Sheet</vt:lpstr>
      <vt:lpstr>Gantt Chart</vt:lpstr>
      <vt:lpstr>Resource Sheet</vt:lpstr>
      <vt:lpstr>Calendar</vt:lpstr>
      <vt:lpstr>Calendar</vt:lpstr>
      <vt:lpstr>Calendar</vt:lpstr>
      <vt:lpstr>Timeline</vt:lpstr>
      <vt:lpstr>Network Diagram</vt:lpstr>
      <vt:lpstr>Network Diagram</vt:lpstr>
      <vt:lpstr>Network Diagram</vt:lpstr>
      <vt:lpstr>Network Diagram</vt:lpstr>
      <vt:lpstr>Wireframe</vt:lpstr>
      <vt:lpstr>Home</vt:lpstr>
      <vt:lpstr>Shop</vt:lpstr>
      <vt:lpstr>Single Page</vt:lpstr>
      <vt:lpstr>Cart</vt:lpstr>
      <vt:lpstr>User Account</vt:lpstr>
      <vt:lpstr>Favorites</vt:lpstr>
      <vt:lpstr>Checkout</vt:lpstr>
      <vt:lpstr>Signup</vt:lpstr>
      <vt:lpstr>Log In</vt:lpstr>
      <vt:lpstr>About Us</vt:lpstr>
      <vt:lpstr>Admin Login</vt:lpstr>
      <vt:lpstr>Admin Dashboard</vt:lpstr>
      <vt:lpstr>Admin Dashboard 2</vt:lpstr>
      <vt:lpstr>Website Mockup</vt:lpstr>
      <vt:lpstr>Home</vt:lpstr>
      <vt:lpstr>Home</vt:lpstr>
      <vt:lpstr>Home</vt:lpstr>
      <vt:lpstr>Home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Cleckhuderfax E-Chain WIP Presentation </dc:title>
  <dc:creator>Dipesh</dc:creator>
  <cp:lastModifiedBy>Dipesh</cp:lastModifiedBy>
  <cp:revision>4</cp:revision>
  <dcterms:created xsi:type="dcterms:W3CDTF">2020-03-24T17:08:03Z</dcterms:created>
  <dcterms:modified xsi:type="dcterms:W3CDTF">2020-03-24T17:21:03Z</dcterms:modified>
</cp:coreProperties>
</file>